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tags/tag5.xml" ContentType="application/vnd.openxmlformats-officedocument.presentationml.tag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tags/tag6.xml" ContentType="application/vnd.openxmlformats-officedocument.presentationml.tag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tags/tag7.xml" ContentType="application/vnd.openxmlformats-officedocument.presentationml.tag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tags/tag8.xml" ContentType="application/vnd.openxmlformats-officedocument.presentationml.tag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57" r:id="rId6"/>
    <p:sldId id="258" r:id="rId7"/>
  </p:sldIdLst>
  <p:sldSz cx="12192000" cy="6858000"/>
  <p:notesSz cx="6858000" cy="9144000"/>
  <p:custDataLst>
    <p:tags r:id="rId8"/>
  </p:custDataLst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QSYNC\Sesje%20VIII%20KAdencji\XX%20Sesja\wykresy%202015%20i%202019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QSYNC\Sesje%20VIII%20KAdencji\XX%20Sesja\wykresy%202015%20i%202019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QSYNC\Sesje%20VIII%20KAdencji\XX%20Sesja\wykresy%202015%20i%202019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QSYNC\Sesje%20VIII%20KAdencji\XX%20Sesja\wykresy%202015%20i%202019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QSYNC\Sesje%20VIII%20KAdencji\XX%20Sesja\wykresy%202015%20i%202019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Dochody z tytułu</a:t>
            </a:r>
            <a:r>
              <a:rPr lang="pl-PL"/>
              <a:t> udziału w podatku PIT oraz CIT</a:t>
            </a:r>
            <a:r>
              <a:rPr lang="pl-PL" baseline="0"/>
              <a:t> w latach 2015 i 2019</a:t>
            </a:r>
            <a:r>
              <a:rPr lang="en-US"/>
              <a:t>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0.10914741066184017"/>
          <c:y val="9.815017887840824E-2"/>
          <c:w val="0.69620536253109855"/>
          <c:h val="0.7220349381330368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'PIT i CIT'!$A$3</c:f>
              <c:strCache>
                <c:ptCount val="1"/>
                <c:pt idx="0">
                  <c:v>Udział w podatku dochodowym od osób fizycznych PIT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'PIT i CIT'!$B$1:$C$1</c:f>
              <c:strCache>
                <c:ptCount val="2"/>
                <c:pt idx="0">
                  <c:v>2015 - 32.565.480 zł</c:v>
                </c:pt>
                <c:pt idx="1">
                  <c:v>2019 - 45.230.762zł</c:v>
                </c:pt>
              </c:strCache>
            </c:strRef>
          </c:cat>
          <c:val>
            <c:numRef>
              <c:f>'PIT i CIT'!$B$3:$C$3</c:f>
              <c:numCache>
                <c:formatCode>_("zł"* #,##0_);_("zł"* \(#,##0\);_("zł"* "-"_);_(@_)</c:formatCode>
                <c:ptCount val="2"/>
                <c:pt idx="0">
                  <c:v>28980432</c:v>
                </c:pt>
                <c:pt idx="1">
                  <c:v>42635709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6A-47E2-BEFE-D48DE2A21BB6}"/>
            </c:ext>
          </c:extLst>
        </c:ser>
        <c:ser>
          <c:idx val="1"/>
          <c:order val="1"/>
          <c:tx>
            <c:strRef>
              <c:f>'PIT i CIT'!$A$4</c:f>
              <c:strCache>
                <c:ptCount val="1"/>
                <c:pt idx="0">
                  <c:v>Udział w podatku dochodowym od osób prawnych CIT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'PIT i CIT'!$B$1:$C$1</c:f>
              <c:strCache>
                <c:ptCount val="2"/>
                <c:pt idx="0">
                  <c:v>2015 - 32.565.480 zł</c:v>
                </c:pt>
                <c:pt idx="1">
                  <c:v>2019 - 45.230.762zł</c:v>
                </c:pt>
              </c:strCache>
            </c:strRef>
          </c:cat>
          <c:val>
            <c:numRef>
              <c:f>'PIT i CIT'!$B$4:$C$4</c:f>
              <c:numCache>
                <c:formatCode>_("zł"* #,##0_);_("zł"* \(#,##0\);_("zł"* "-"_);_(@_)</c:formatCode>
                <c:ptCount val="2"/>
                <c:pt idx="0">
                  <c:v>3585048</c:v>
                </c:pt>
                <c:pt idx="1">
                  <c:v>2595053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6A-47E2-BEFE-D48DE2A21B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23902496"/>
        <c:axId val="1023894880"/>
      </c:barChart>
      <c:catAx>
        <c:axId val="1023902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023894880"/>
        <c:crosses val="autoZero"/>
        <c:auto val="1"/>
        <c:lblAlgn val="ctr"/>
        <c:lblOffset val="100"/>
        <c:noMultiLvlLbl val="0"/>
      </c:catAx>
      <c:valAx>
        <c:axId val="10238948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zł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023902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50100804018212E-2"/>
          <c:y val="0.88700914011089504"/>
          <c:w val="0.97310815731531919"/>
          <c:h val="9.80932865708542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Subwencja oświatowa i wydatki na oświatę w 2015 i 2019 roku</a:t>
            </a:r>
          </a:p>
        </c:rich>
      </c:tx>
      <c:layout>
        <c:manualLayout>
          <c:xMode val="edge"/>
          <c:yMode val="edge"/>
          <c:x val="0.21956901805815854"/>
          <c:y val="1.32435820257366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9.7698459188358039E-2"/>
          <c:y val="0.17550748529866164"/>
          <c:w val="0.79719608283814369"/>
          <c:h val="0.60559177195873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subw.oswiatowa!$A$47</c:f>
              <c:strCache>
                <c:ptCount val="1"/>
                <c:pt idx="0">
                  <c:v>Subwencja oświatowa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numFmt formatCode="#,##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subw.oswiatowa!$B$46:$E$46</c:f>
              <c:numCache>
                <c:formatCode>General</c:formatCode>
                <c:ptCount val="4"/>
                <c:pt idx="0">
                  <c:v>2015</c:v>
                </c:pt>
                <c:pt idx="1">
                  <c:v>2015</c:v>
                </c:pt>
                <c:pt idx="2">
                  <c:v>2019</c:v>
                </c:pt>
                <c:pt idx="3">
                  <c:v>2019</c:v>
                </c:pt>
              </c:numCache>
            </c:numRef>
          </c:cat>
          <c:val>
            <c:numRef>
              <c:f>subw.oswiatowa!$B$47:$E$47</c:f>
              <c:numCache>
                <c:formatCode>_-* #\ ##0\ "zł"_-;\-* #\ ##0\ "zł"_-;_-* "-"??\ "zł"_-;_-@_-</c:formatCode>
                <c:ptCount val="4"/>
                <c:pt idx="0">
                  <c:v>23201385</c:v>
                </c:pt>
                <c:pt idx="2">
                  <c:v>27210789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72-40EB-A8A2-19F87D0EBE58}"/>
            </c:ext>
          </c:extLst>
        </c:ser>
        <c:ser>
          <c:idx val="1"/>
          <c:order val="1"/>
          <c:tx>
            <c:strRef>
              <c:f>subw.oswiatowa!$A$48</c:f>
              <c:strCache>
                <c:ptCount val="1"/>
                <c:pt idx="0">
                  <c:v>Wydatki na oświatę i wychowanie pokryte z subwencji oświatowej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numFmt formatCode="#,##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subw.oswiatowa!$B$46:$E$46</c:f>
              <c:numCache>
                <c:formatCode>General</c:formatCode>
                <c:ptCount val="4"/>
                <c:pt idx="0">
                  <c:v>2015</c:v>
                </c:pt>
                <c:pt idx="1">
                  <c:v>2015</c:v>
                </c:pt>
                <c:pt idx="2">
                  <c:v>2019</c:v>
                </c:pt>
                <c:pt idx="3">
                  <c:v>2019</c:v>
                </c:pt>
              </c:numCache>
            </c:numRef>
          </c:cat>
          <c:val>
            <c:numRef>
              <c:f>subw.oswiatowa!$B$48:$E$48</c:f>
              <c:numCache>
                <c:formatCode>_-* #\ ##0\ "zł"_-;\-* #\ ##0\ "zł"_-;_-* "-"??\ "zł"_-;_-@_-</c:formatCode>
                <c:ptCount val="4"/>
                <c:pt idx="1">
                  <c:v>23201385</c:v>
                </c:pt>
                <c:pt idx="3">
                  <c:v>27210789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72-40EB-A8A2-19F87D0EBE58}"/>
            </c:ext>
          </c:extLst>
        </c:ser>
        <c:ser>
          <c:idx val="2"/>
          <c:order val="2"/>
          <c:tx>
            <c:strRef>
              <c:f>subw.oswiatowa!$A$49</c:f>
              <c:strCache>
                <c:ptCount val="1"/>
                <c:pt idx="0">
                  <c:v>Wydatki na oświatę z budżetu gminy </c:v>
                </c:pt>
              </c:strCache>
            </c:strRef>
          </c:tx>
          <c:spPr>
            <a:solidFill>
              <a:srgbClr val="F04A4A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numFmt formatCode="#,##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subw.oswiatowa!$B$46:$E$46</c:f>
              <c:numCache>
                <c:formatCode>General</c:formatCode>
                <c:ptCount val="4"/>
                <c:pt idx="0">
                  <c:v>2015</c:v>
                </c:pt>
                <c:pt idx="1">
                  <c:v>2015</c:v>
                </c:pt>
                <c:pt idx="2">
                  <c:v>2019</c:v>
                </c:pt>
                <c:pt idx="3">
                  <c:v>2019</c:v>
                </c:pt>
              </c:numCache>
            </c:numRef>
          </c:cat>
          <c:val>
            <c:numRef>
              <c:f>subw.oswiatowa!$B$49:$E$49</c:f>
              <c:numCache>
                <c:formatCode>_-* #\ ##0\ "zł"_-;\-* #\ ##0\ "zł"_-;_-* "-"??\ "zł"_-;_-@_-</c:formatCode>
                <c:ptCount val="4"/>
                <c:pt idx="1">
                  <c:v>13096024</c:v>
                </c:pt>
                <c:pt idx="3">
                  <c:v>19034626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72-40EB-A8A2-19F87D0EBE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1023892704"/>
        <c:axId val="1023898688"/>
      </c:barChart>
      <c:catAx>
        <c:axId val="1023892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023898688"/>
        <c:crosses val="autoZero"/>
        <c:auto val="1"/>
        <c:lblAlgn val="ctr"/>
        <c:lblOffset val="100"/>
        <c:noMultiLvlLbl val="0"/>
      </c:catAx>
      <c:valAx>
        <c:axId val="1023898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zł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023892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79703534777651"/>
          <c:y val="0.86671565208537982"/>
          <c:w val="0.6996819765839225"/>
          <c:h val="0.132784709278051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Poziom wydatków bieżących w 2015 i 2019 roku</a:t>
            </a:r>
          </a:p>
        </c:rich>
      </c:tx>
      <c:layout>
        <c:manualLayout>
          <c:xMode val="edge"/>
          <c:yMode val="edge"/>
          <c:x val="0.2459258957282748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0.12873559608467744"/>
          <c:y val="0.11202263342254426"/>
          <c:w val="0.62059331453474975"/>
          <c:h val="0.7323824046962700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'500+'!$A$2:$B$2</c:f>
              <c:strCache>
                <c:ptCount val="2"/>
                <c:pt idx="0">
                  <c:v>Wydatki bieżące</c:v>
                </c:pt>
              </c:strCache>
            </c:strRef>
          </c:tx>
          <c:spPr>
            <a:solidFill>
              <a:srgbClr val="00808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numFmt formatCode="#,##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'500+'!$C$1:$D$1</c:f>
              <c:numCache>
                <c:formatCode>General</c:formatCode>
                <c:ptCount val="2"/>
                <c:pt idx="0">
                  <c:v>2015</c:v>
                </c:pt>
                <c:pt idx="1">
                  <c:v>2019</c:v>
                </c:pt>
              </c:numCache>
            </c:numRef>
          </c:cat>
          <c:val>
            <c:numRef>
              <c:f>'500+'!$C$2:$D$2</c:f>
              <c:numCache>
                <c:formatCode>#\ ##0\ "zł"</c:formatCode>
                <c:ptCount val="2"/>
                <c:pt idx="0">
                  <c:v>122492174</c:v>
                </c:pt>
                <c:pt idx="1">
                  <c:v>143511074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71-495A-B588-86FCFFAF6C83}"/>
            </c:ext>
          </c:extLst>
        </c:ser>
        <c:ser>
          <c:idx val="1"/>
          <c:order val="1"/>
          <c:tx>
            <c:strRef>
              <c:f>'500+'!$A$3:$B$3</c:f>
              <c:strCache>
                <c:ptCount val="2"/>
                <c:pt idx="0">
                  <c:v>Wydatki na 500+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numFmt formatCode="#,##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'500+'!$C$1:$D$1</c:f>
              <c:numCache>
                <c:formatCode>General</c:formatCode>
                <c:ptCount val="2"/>
                <c:pt idx="0">
                  <c:v>2015</c:v>
                </c:pt>
                <c:pt idx="1">
                  <c:v>2019</c:v>
                </c:pt>
              </c:numCache>
            </c:numRef>
          </c:cat>
          <c:val>
            <c:numRef>
              <c:f>'500+'!$C$3:$D$3</c:f>
              <c:numCache>
                <c:formatCode>#\ ##0\ "zł"</c:formatCode>
                <c:ptCount val="2"/>
                <c:pt idx="1">
                  <c:v>25009645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71-495A-B588-86FCFFAF6C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23903584"/>
        <c:axId val="1023904672"/>
      </c:barChart>
      <c:catAx>
        <c:axId val="1023903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023904672"/>
        <c:crosses val="autoZero"/>
        <c:auto val="1"/>
        <c:lblAlgn val="ctr"/>
        <c:lblOffset val="100"/>
        <c:noMultiLvlLbl val="0"/>
      </c:catAx>
      <c:valAx>
        <c:axId val="1023904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zł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023903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720124913493279"/>
          <c:y val="0.93308645248012156"/>
          <c:w val="0.55844207352862441"/>
          <c:h val="6.49492559880433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Wydatki bieżące w 2015 i 2019 roku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0.12331895096176633"/>
          <c:y val="0.15555726962701091"/>
          <c:w val="0.8359658334528326"/>
          <c:h val="0.646735300944524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wyd.bieżące!$A$5</c:f>
              <c:strCache>
                <c:ptCount val="1"/>
                <c:pt idx="0">
                  <c:v>koszty pracy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0.11771364942704164"/>
                  <c:y val="-1.45124716553287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BED-4363-94A0-84F432316170}"/>
                </c:ext>
              </c:extLst>
            </c:dLbl>
            <c:dLbl>
              <c:idx val="1"/>
              <c:layout>
                <c:manualLayout>
                  <c:x val="0.11771364942704164"/>
                  <c:y val="-3.2653061224489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BED-4363-94A0-84F432316170}"/>
                </c:ext>
              </c:extLst>
            </c:dLbl>
            <c:numFmt formatCode="#,##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wyd.bieżące!$B$4:$C$4</c:f>
              <c:strCache>
                <c:ptCount val="2"/>
                <c:pt idx="0">
                  <c:v>2015 - 79.446.572 zł</c:v>
                </c:pt>
                <c:pt idx="1">
                  <c:v>2019 - 99.937.920 zł</c:v>
                </c:pt>
              </c:strCache>
            </c:strRef>
          </c:cat>
          <c:val>
            <c:numRef>
              <c:f>wyd.bieżące!$B$5:$C$5</c:f>
              <c:numCache>
                <c:formatCode>#\ ##0\ "zł"</c:formatCode>
                <c:ptCount val="2"/>
                <c:pt idx="0">
                  <c:v>44276368</c:v>
                </c:pt>
                <c:pt idx="1">
                  <c:v>55607801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ED-4363-94A0-84F432316170}"/>
            </c:ext>
          </c:extLst>
        </c:ser>
        <c:ser>
          <c:idx val="1"/>
          <c:order val="1"/>
          <c:tx>
            <c:strRef>
              <c:f>wyd.bieżące!$A$6</c:f>
              <c:strCache>
                <c:ptCount val="1"/>
                <c:pt idx="0">
                  <c:v>usługi pozostałe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0.11771364942704164"/>
                  <c:y val="-1.814058956916166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BED-4363-94A0-84F432316170}"/>
                </c:ext>
              </c:extLst>
            </c:dLbl>
            <c:dLbl>
              <c:idx val="1"/>
              <c:layout>
                <c:manualLayout>
                  <c:x val="0.11771364942704148"/>
                  <c:y val="-1.632653061224489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BED-4363-94A0-84F432316170}"/>
                </c:ext>
              </c:extLst>
            </c:dLbl>
            <c:numFmt formatCode="#,##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wyd.bieżące!$B$4:$C$4</c:f>
              <c:strCache>
                <c:ptCount val="2"/>
                <c:pt idx="0">
                  <c:v>2015 - 79.446.572 zł</c:v>
                </c:pt>
                <c:pt idx="1">
                  <c:v>2019 - 99.937.920 zł</c:v>
                </c:pt>
              </c:strCache>
            </c:strRef>
          </c:cat>
          <c:val>
            <c:numRef>
              <c:f>wyd.bieżące!$B$6:$C$6</c:f>
              <c:numCache>
                <c:formatCode>#\ ##0\ "zł"</c:formatCode>
                <c:ptCount val="2"/>
                <c:pt idx="0">
                  <c:v>24145691</c:v>
                </c:pt>
                <c:pt idx="1">
                  <c:v>32908136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BED-4363-94A0-84F432316170}"/>
            </c:ext>
          </c:extLst>
        </c:ser>
        <c:ser>
          <c:idx val="2"/>
          <c:order val="2"/>
          <c:tx>
            <c:strRef>
              <c:f>wyd.bieżące!$A$7</c:f>
              <c:strCache>
                <c:ptCount val="1"/>
                <c:pt idx="0">
                  <c:v>usługi remontowe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0.1154499253995985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BED-4363-94A0-84F432316170}"/>
                </c:ext>
              </c:extLst>
            </c:dLbl>
            <c:dLbl>
              <c:idx val="1"/>
              <c:layout>
                <c:manualLayout>
                  <c:x val="0.11431806338587698"/>
                  <c:y val="3.62811791383219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BED-4363-94A0-84F432316170}"/>
                </c:ext>
              </c:extLst>
            </c:dLbl>
            <c:numFmt formatCode="#,##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wyd.bieżące!$B$4:$C$4</c:f>
              <c:strCache>
                <c:ptCount val="2"/>
                <c:pt idx="0">
                  <c:v>2015 - 79.446.572 zł</c:v>
                </c:pt>
                <c:pt idx="1">
                  <c:v>2019 - 99.937.920 zł</c:v>
                </c:pt>
              </c:strCache>
            </c:strRef>
          </c:cat>
          <c:val>
            <c:numRef>
              <c:f>wyd.bieżące!$B$7:$C$7</c:f>
              <c:numCache>
                <c:formatCode>#\ ##0\ "zł"</c:formatCode>
                <c:ptCount val="2"/>
                <c:pt idx="0">
                  <c:v>5291737</c:v>
                </c:pt>
                <c:pt idx="1">
                  <c:v>5462705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BED-4363-94A0-84F432316170}"/>
            </c:ext>
          </c:extLst>
        </c:ser>
        <c:ser>
          <c:idx val="3"/>
          <c:order val="3"/>
          <c:tx>
            <c:strRef>
              <c:f>wyd.bieżące!$A$8</c:f>
              <c:strCache>
                <c:ptCount val="1"/>
                <c:pt idx="0">
                  <c:v>energia 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0.1143180633858769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BED-4363-94A0-84F432316170}"/>
                </c:ext>
              </c:extLst>
            </c:dLbl>
            <c:dLbl>
              <c:idx val="1"/>
              <c:layout>
                <c:manualLayout>
                  <c:x val="0.11318620137215543"/>
                  <c:y val="7.25623582766439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6BED-4363-94A0-84F432316170}"/>
                </c:ext>
              </c:extLst>
            </c:dLbl>
            <c:numFmt formatCode="#,##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wyd.bieżące!$B$4:$C$4</c:f>
              <c:strCache>
                <c:ptCount val="2"/>
                <c:pt idx="0">
                  <c:v>2015 - 79.446.572 zł</c:v>
                </c:pt>
                <c:pt idx="1">
                  <c:v>2019 - 99.937.920 zł</c:v>
                </c:pt>
              </c:strCache>
            </c:strRef>
          </c:cat>
          <c:val>
            <c:numRef>
              <c:f>wyd.bieżące!$B$8:$C$8</c:f>
              <c:numCache>
                <c:formatCode>#\ ##0\ "zł"</c:formatCode>
                <c:ptCount val="2"/>
                <c:pt idx="0">
                  <c:v>3531677</c:v>
                </c:pt>
                <c:pt idx="1">
                  <c:v>3959552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BED-4363-94A0-84F432316170}"/>
            </c:ext>
          </c:extLst>
        </c:ser>
        <c:ser>
          <c:idx val="4"/>
          <c:order val="4"/>
          <c:tx>
            <c:strRef>
              <c:f>wyd.bieżące!$A$9</c:f>
              <c:strCache>
                <c:ptCount val="1"/>
                <c:pt idx="0">
                  <c:v>Zakup materiałów i  wyposażenia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0.1143180633858769"/>
                  <c:y val="-5.44217687074833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6BED-4363-94A0-84F432316170}"/>
                </c:ext>
              </c:extLst>
            </c:dLbl>
            <c:dLbl>
              <c:idx val="1"/>
              <c:layout>
                <c:manualLayout>
                  <c:x val="0.11431806338587698"/>
                  <c:y val="-3.62811791383218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6BED-4363-94A0-84F432316170}"/>
                </c:ext>
              </c:extLst>
            </c:dLbl>
            <c:numFmt formatCode="#,##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wyd.bieżące!$B$4:$C$4</c:f>
              <c:strCache>
                <c:ptCount val="2"/>
                <c:pt idx="0">
                  <c:v>2015 - 79.446.572 zł</c:v>
                </c:pt>
                <c:pt idx="1">
                  <c:v>2019 - 99.937.920 zł</c:v>
                </c:pt>
              </c:strCache>
            </c:strRef>
          </c:cat>
          <c:val>
            <c:numRef>
              <c:f>wyd.bieżące!$B$9:$C$9</c:f>
              <c:numCache>
                <c:formatCode>#\ ##0\ "zł"</c:formatCode>
                <c:ptCount val="2"/>
                <c:pt idx="0">
                  <c:v>2199084</c:v>
                </c:pt>
                <c:pt idx="1">
                  <c:v>1997707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BED-4363-94A0-84F4323161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2"/>
        <c:overlap val="100"/>
        <c:axId val="1112464080"/>
        <c:axId val="1112461904"/>
      </c:barChart>
      <c:catAx>
        <c:axId val="1112464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112461904"/>
        <c:crosses val="autoZero"/>
        <c:auto val="1"/>
        <c:lblAlgn val="ctr"/>
        <c:lblOffset val="100"/>
        <c:noMultiLvlLbl val="0"/>
      </c:catAx>
      <c:valAx>
        <c:axId val="1112461904"/>
        <c:scaling>
          <c:orientation val="minMax"/>
          <c:max val="1050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zł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112464080"/>
        <c:crosses val="autoZero"/>
        <c:crossBetween val="between"/>
        <c:majorUnit val="100000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650153928777714E-2"/>
          <c:y val="0.92145910332636993"/>
          <c:w val="0.86975449912922376"/>
          <c:h val="3.50034817076436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Wydatki bieżące w 2015 i 2019 roku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0.12331895096176633"/>
          <c:y val="0.15555726962701091"/>
          <c:w val="0.8359658334528326"/>
          <c:h val="0.646735300944524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wyd.bieżące!$A$5</c:f>
              <c:strCache>
                <c:ptCount val="1"/>
                <c:pt idx="0">
                  <c:v>koszty pracy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0.11771364942704164"/>
                  <c:y val="-1.45124716553287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1D7-4773-AF0B-A169FC75238C}"/>
                </c:ext>
              </c:extLst>
            </c:dLbl>
            <c:dLbl>
              <c:idx val="1"/>
              <c:layout>
                <c:manualLayout>
                  <c:x val="0.11771364942704164"/>
                  <c:y val="-3.2653061224489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1D7-4773-AF0B-A169FC75238C}"/>
                </c:ext>
              </c:extLst>
            </c:dLbl>
            <c:numFmt formatCode="#,##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wyd.bieżące!$B$4:$C$4</c:f>
              <c:strCache>
                <c:ptCount val="2"/>
                <c:pt idx="0">
                  <c:v>2015 - 79.446.572 zł</c:v>
                </c:pt>
                <c:pt idx="1">
                  <c:v>2019 - 99.937.920 zł</c:v>
                </c:pt>
              </c:strCache>
            </c:strRef>
          </c:cat>
          <c:val>
            <c:numRef>
              <c:f>wyd.bieżące!$B$5:$C$5</c:f>
              <c:numCache>
                <c:formatCode>#\ ##0\ "zł"</c:formatCode>
                <c:ptCount val="2"/>
                <c:pt idx="0">
                  <c:v>44276368</c:v>
                </c:pt>
                <c:pt idx="1">
                  <c:v>55607801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D7-4773-AF0B-A169FC75238C}"/>
            </c:ext>
          </c:extLst>
        </c:ser>
        <c:ser>
          <c:idx val="1"/>
          <c:order val="1"/>
          <c:tx>
            <c:strRef>
              <c:f>wyd.bieżące!$A$6</c:f>
              <c:strCache>
                <c:ptCount val="1"/>
                <c:pt idx="0">
                  <c:v>usługi pozostałe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0.11771364942704164"/>
                  <c:y val="-1.814058956916166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1D7-4773-AF0B-A169FC75238C}"/>
                </c:ext>
              </c:extLst>
            </c:dLbl>
            <c:dLbl>
              <c:idx val="1"/>
              <c:layout>
                <c:manualLayout>
                  <c:x val="0.11771364942704148"/>
                  <c:y val="-1.632653061224489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1D7-4773-AF0B-A169FC75238C}"/>
                </c:ext>
              </c:extLst>
            </c:dLbl>
            <c:numFmt formatCode="#,##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wyd.bieżące!$B$4:$C$4</c:f>
              <c:strCache>
                <c:ptCount val="2"/>
                <c:pt idx="0">
                  <c:v>2015 - 79.446.572 zł</c:v>
                </c:pt>
                <c:pt idx="1">
                  <c:v>2019 - 99.937.920 zł</c:v>
                </c:pt>
              </c:strCache>
            </c:strRef>
          </c:cat>
          <c:val>
            <c:numRef>
              <c:f>wyd.bieżące!$B$6:$C$6</c:f>
              <c:numCache>
                <c:formatCode>#\ ##0\ "zł"</c:formatCode>
                <c:ptCount val="2"/>
                <c:pt idx="0">
                  <c:v>24145691</c:v>
                </c:pt>
                <c:pt idx="1">
                  <c:v>32908136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1D7-4773-AF0B-A169FC75238C}"/>
            </c:ext>
          </c:extLst>
        </c:ser>
        <c:ser>
          <c:idx val="2"/>
          <c:order val="2"/>
          <c:tx>
            <c:strRef>
              <c:f>wyd.bieżące!$A$7</c:f>
              <c:strCache>
                <c:ptCount val="1"/>
                <c:pt idx="0">
                  <c:v>usługi remontowe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0.1154499253995985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F1D7-4773-AF0B-A169FC75238C}"/>
                </c:ext>
              </c:extLst>
            </c:dLbl>
            <c:dLbl>
              <c:idx val="1"/>
              <c:layout>
                <c:manualLayout>
                  <c:x val="0.11431806338587698"/>
                  <c:y val="3.62811791383219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1D7-4773-AF0B-A169FC75238C}"/>
                </c:ext>
              </c:extLst>
            </c:dLbl>
            <c:numFmt formatCode="#,##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wyd.bieżące!$B$4:$C$4</c:f>
              <c:strCache>
                <c:ptCount val="2"/>
                <c:pt idx="0">
                  <c:v>2015 - 79.446.572 zł</c:v>
                </c:pt>
                <c:pt idx="1">
                  <c:v>2019 - 99.937.920 zł</c:v>
                </c:pt>
              </c:strCache>
            </c:strRef>
          </c:cat>
          <c:val>
            <c:numRef>
              <c:f>wyd.bieżące!$B$7:$C$7</c:f>
              <c:numCache>
                <c:formatCode>#\ ##0\ "zł"</c:formatCode>
                <c:ptCount val="2"/>
                <c:pt idx="0">
                  <c:v>5291737</c:v>
                </c:pt>
                <c:pt idx="1">
                  <c:v>5462705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1D7-4773-AF0B-A169FC75238C}"/>
            </c:ext>
          </c:extLst>
        </c:ser>
        <c:ser>
          <c:idx val="3"/>
          <c:order val="3"/>
          <c:tx>
            <c:strRef>
              <c:f>wyd.bieżące!$A$8</c:f>
              <c:strCache>
                <c:ptCount val="1"/>
                <c:pt idx="0">
                  <c:v>energia 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0.1143180633858769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1D7-4773-AF0B-A169FC75238C}"/>
                </c:ext>
              </c:extLst>
            </c:dLbl>
            <c:dLbl>
              <c:idx val="1"/>
              <c:layout>
                <c:manualLayout>
                  <c:x val="0.11318620137215543"/>
                  <c:y val="7.25623582766439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F1D7-4773-AF0B-A169FC75238C}"/>
                </c:ext>
              </c:extLst>
            </c:dLbl>
            <c:numFmt formatCode="#,##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wyd.bieżące!$B$4:$C$4</c:f>
              <c:strCache>
                <c:ptCount val="2"/>
                <c:pt idx="0">
                  <c:v>2015 - 79.446.572 zł</c:v>
                </c:pt>
                <c:pt idx="1">
                  <c:v>2019 - 99.937.920 zł</c:v>
                </c:pt>
              </c:strCache>
            </c:strRef>
          </c:cat>
          <c:val>
            <c:numRef>
              <c:f>wyd.bieżące!$B$8:$C$8</c:f>
              <c:numCache>
                <c:formatCode>#\ ##0\ "zł"</c:formatCode>
                <c:ptCount val="2"/>
                <c:pt idx="0">
                  <c:v>3531677</c:v>
                </c:pt>
                <c:pt idx="1">
                  <c:v>3959552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1D7-4773-AF0B-A169FC75238C}"/>
            </c:ext>
          </c:extLst>
        </c:ser>
        <c:ser>
          <c:idx val="4"/>
          <c:order val="4"/>
          <c:tx>
            <c:strRef>
              <c:f>wyd.bieżące!$A$9</c:f>
              <c:strCache>
                <c:ptCount val="1"/>
                <c:pt idx="0">
                  <c:v>Zakup materiałów i  wyposażenia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0.1143180633858769"/>
                  <c:y val="-5.44217687074833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F1D7-4773-AF0B-A169FC75238C}"/>
                </c:ext>
              </c:extLst>
            </c:dLbl>
            <c:dLbl>
              <c:idx val="1"/>
              <c:layout>
                <c:manualLayout>
                  <c:x val="0.11431806338587698"/>
                  <c:y val="-3.62811791383218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F1D7-4773-AF0B-A169FC75238C}"/>
                </c:ext>
              </c:extLst>
            </c:dLbl>
            <c:numFmt formatCode="#,##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wyd.bieżące!$B$4:$C$4</c:f>
              <c:strCache>
                <c:ptCount val="2"/>
                <c:pt idx="0">
                  <c:v>2015 - 79.446.572 zł</c:v>
                </c:pt>
                <c:pt idx="1">
                  <c:v>2019 - 99.937.920 zł</c:v>
                </c:pt>
              </c:strCache>
            </c:strRef>
          </c:cat>
          <c:val>
            <c:numRef>
              <c:f>wyd.bieżące!$B$9:$C$9</c:f>
              <c:numCache>
                <c:formatCode>#\ ##0\ "zł"</c:formatCode>
                <c:ptCount val="2"/>
                <c:pt idx="0">
                  <c:v>2199084</c:v>
                </c:pt>
                <c:pt idx="1">
                  <c:v>1997707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1D7-4773-AF0B-A169FC7523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2"/>
        <c:overlap val="100"/>
        <c:axId val="1112464080"/>
        <c:axId val="1112461904"/>
      </c:barChart>
      <c:catAx>
        <c:axId val="1112464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112461904"/>
        <c:crosses val="autoZero"/>
        <c:auto val="1"/>
        <c:lblAlgn val="ctr"/>
        <c:lblOffset val="100"/>
        <c:noMultiLvlLbl val="0"/>
      </c:catAx>
      <c:valAx>
        <c:axId val="1112461904"/>
        <c:scaling>
          <c:orientation val="minMax"/>
          <c:max val="1050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zł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112464080"/>
        <c:crosses val="autoZero"/>
        <c:crossBetween val="between"/>
        <c:majorUnit val="100000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650153928777714E-2"/>
          <c:y val="0.92145910332636993"/>
          <c:w val="0.86975449912922376"/>
          <c:h val="3.50034817076436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0.73601</cdr:x>
      <cdr:y>0.37989</cdr:y>
    </cdr:from>
    <cdr:to>
      <cdr:x>0.9562</cdr:x>
      <cdr:y>0.55866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5762624" y="1943102"/>
          <a:ext cx="1724026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l-PL" sz="1400">
              <a:effectLst/>
              <a:latin typeface="+mn-lt"/>
              <a:ea typeface="+mn-ea"/>
              <a:cs typeface="+mn-cs"/>
            </a:rPr>
            <a:t>W ciągu ostatnich 4 lat</a:t>
          </a:r>
          <a:br>
            <a:rPr lang="pl-PL" sz="1400">
              <a:effectLst/>
              <a:latin typeface="+mn-lt"/>
              <a:ea typeface="+mn-ea"/>
              <a:cs typeface="+mn-cs"/>
            </a:rPr>
          </a:br>
          <a:r>
            <a:rPr lang="pl-PL" sz="1400"/>
            <a:t>dochody</a:t>
          </a:r>
          <a:r>
            <a:rPr lang="pl-PL" sz="1400" baseline="0"/>
            <a:t> </a:t>
          </a:r>
          <a:r>
            <a:rPr lang="pl-PL" sz="1400"/>
            <a:t>z tytułu PIT i CIT </a:t>
          </a:r>
          <a:br>
            <a:rPr lang="pl-PL" sz="1400"/>
          </a:br>
          <a:r>
            <a:rPr lang="pl-PL" sz="1400"/>
            <a:t>wzrosły o 12.665.282</a:t>
          </a:r>
          <a:r>
            <a:rPr lang="pl-PL" sz="1400" baseline="0"/>
            <a:t> zł</a:t>
          </a:r>
          <a:endParaRPr lang="pl-PL" sz="14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0.02782</cdr:x>
      <cdr:y>0.10129</cdr:y>
    </cdr:from>
    <cdr:to>
      <cdr:x>0.5779</cdr:x>
      <cdr:y>0.27226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333377" y="663766"/>
          <a:ext cx="6591300" cy="11204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l-PL" sz="1600"/>
            <a:t>W 2019 r.</a:t>
          </a:r>
          <a:r>
            <a:rPr lang="pl-PL" sz="1600" baseline="0"/>
            <a:t> gmina dopłaciła do oświaty 19.034.626 zł, tj. o 5.938.602 zł więcej niż w 2015 r.</a:t>
          </a:r>
          <a:endParaRPr lang="pl-PL" sz="16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0.68956</cdr:x>
      <cdr:y>0.36238</cdr:y>
    </cdr:from>
    <cdr:to>
      <cdr:x>0.96565</cdr:x>
      <cdr:y>0.62806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5615725" y="1624013"/>
          <a:ext cx="2248442" cy="11906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l-PL" sz="1400"/>
            <a:t>W roku 2015 nie</a:t>
          </a:r>
          <a:r>
            <a:rPr lang="pl-PL" sz="1400" baseline="0"/>
            <a:t> funkcjonował</a:t>
          </a:r>
        </a:p>
        <a:p xmlns:a="http://schemas.openxmlformats.org/drawingml/2006/main">
          <a:r>
            <a:rPr lang="pl-PL" sz="1400" baseline="0"/>
            <a:t>Program 500+ </a:t>
          </a:r>
        </a:p>
        <a:p xmlns:a="http://schemas.openxmlformats.org/drawingml/2006/main">
          <a:r>
            <a:rPr lang="pl-PL" sz="1400" baseline="0"/>
            <a:t>W ostatnich 4 latach wydatki </a:t>
          </a:r>
        </a:p>
        <a:p xmlns:a="http://schemas.openxmlformats.org/drawingml/2006/main">
          <a:r>
            <a:rPr lang="pl-PL" sz="1400" baseline="0"/>
            <a:t>bieżące wzrosły o 21.018.900 zł</a:t>
          </a:r>
        </a:p>
        <a:p xmlns:a="http://schemas.openxmlformats.org/drawingml/2006/main">
          <a:endParaRPr lang="pl-PL" sz="140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0.10611</cdr:x>
      <cdr:y>0.07755</cdr:y>
    </cdr:from>
    <cdr:to>
      <cdr:x>0.72666</cdr:x>
      <cdr:y>0.20816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1190623" y="542926"/>
          <a:ext cx="6962775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l-PL" sz="1600" b="0"/>
            <a:t>Koszt energii, usług, materiałów</a:t>
          </a:r>
          <a:r>
            <a:rPr lang="pl-PL" sz="1600" b="0" baseline="0"/>
            <a:t> oraz pracy w ciągu ostatnich 4 lat wzrósł o 20.491.348 zł</a:t>
          </a:r>
          <a:endParaRPr lang="pl-PL" sz="1600" b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0.10611</cdr:x>
      <cdr:y>0.07755</cdr:y>
    </cdr:from>
    <cdr:to>
      <cdr:x>0.72666</cdr:x>
      <cdr:y>0.20816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1190623" y="542926"/>
          <a:ext cx="6962775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l-PL" sz="1600" b="0"/>
            <a:t>Koszt energii, usług, materiałów</a:t>
          </a:r>
          <a:r>
            <a:rPr lang="pl-PL" sz="1600" b="0" baseline="0"/>
            <a:t> oraz pracy w ciągu ostatnich 4 lat wzrósł o 20.491.348 zł</a:t>
          </a:r>
          <a:endParaRPr lang="pl-PL" sz="1600" b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CDBB-404A-45D1-BAEE-542E83848E37}" type="datetimeFigureOut">
              <a:rPr lang="pl-PL" smtClean="0"/>
              <a:t>2020-07-31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AD0A-5CA6-490C-AE8D-CC61A8CA0A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682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CDBB-404A-45D1-BAEE-542E83848E37}" type="datetimeFigureOut">
              <a:rPr lang="pl-PL" smtClean="0"/>
              <a:t>2020-07-31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AD0A-5CA6-490C-AE8D-CC61A8CA0A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4012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CDBB-404A-45D1-BAEE-542E83848E37}" type="datetimeFigureOut">
              <a:rPr lang="pl-PL" smtClean="0"/>
              <a:t>2020-07-31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AD0A-5CA6-490C-AE8D-CC61A8CA0A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1454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CDBB-404A-45D1-BAEE-542E83848E37}" type="datetimeFigureOut">
              <a:rPr lang="pl-PL" smtClean="0"/>
              <a:t>2020-07-31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AD0A-5CA6-490C-AE8D-CC61A8CA0A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7101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CDBB-404A-45D1-BAEE-542E83848E37}" type="datetimeFigureOut">
              <a:rPr lang="pl-PL" smtClean="0"/>
              <a:t>2020-07-31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AD0A-5CA6-490C-AE8D-CC61A8CA0A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970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CDBB-404A-45D1-BAEE-542E83848E37}" type="datetimeFigureOut">
              <a:rPr lang="pl-PL" smtClean="0"/>
              <a:t>2020-07-31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AD0A-5CA6-490C-AE8D-CC61A8CA0A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8015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CDBB-404A-45D1-BAEE-542E83848E37}" type="datetimeFigureOut">
              <a:rPr lang="pl-PL" smtClean="0"/>
              <a:t>2020-07-31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AD0A-5CA6-490C-AE8D-CC61A8CA0A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4741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CDBB-404A-45D1-BAEE-542E83848E37}" type="datetimeFigureOut">
              <a:rPr lang="pl-PL" smtClean="0"/>
              <a:t>2020-07-31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AD0A-5CA6-490C-AE8D-CC61A8CA0A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8305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CDBB-404A-45D1-BAEE-542E83848E37}" type="datetimeFigureOut">
              <a:rPr lang="pl-PL" smtClean="0"/>
              <a:t>2020-07-31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AD0A-5CA6-490C-AE8D-CC61A8CA0A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1128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CDBB-404A-45D1-BAEE-542E83848E37}" type="datetimeFigureOut">
              <a:rPr lang="pl-PL" smtClean="0"/>
              <a:t>2020-07-31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AD0A-5CA6-490C-AE8D-CC61A8CA0A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909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CDBB-404A-45D1-BAEE-542E83848E37}" type="datetimeFigureOut">
              <a:rPr lang="pl-PL" smtClean="0"/>
              <a:t>2020-07-31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AD0A-5CA6-490C-AE8D-CC61A8CA0A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1077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BCDBB-404A-45D1-BAEE-542E83848E37}" type="datetimeFigureOut">
              <a:rPr lang="pl-PL" smtClean="0"/>
              <a:t>2020-07-31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8AD0A-5CA6-490C-AE8D-CC61A8CA0A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9633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074" y="0"/>
            <a:ext cx="3863926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-318867" y="1041400"/>
            <a:ext cx="9144000" cy="2387600"/>
          </a:xfrm>
        </p:spPr>
        <p:txBody>
          <a:bodyPr/>
          <a:lstStyle/>
          <a:p>
            <a:r>
              <a:rPr lang="pl-PL" dirty="0" smtClean="0"/>
              <a:t>Budżet Miasta Bolesławiec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-318867" y="3642519"/>
            <a:ext cx="9144000" cy="1655762"/>
          </a:xfrm>
        </p:spPr>
        <p:txBody>
          <a:bodyPr/>
          <a:lstStyle/>
          <a:p>
            <a:r>
              <a:rPr lang="pl-PL" dirty="0"/>
              <a:t>w</a:t>
            </a:r>
            <a:r>
              <a:rPr lang="pl-PL" dirty="0" smtClean="0"/>
              <a:t> latach 2015 - 2019</a:t>
            </a:r>
            <a:endParaRPr lang="pl-P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203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3116908"/>
              </p:ext>
            </p:extLst>
          </p:nvPr>
        </p:nvGraphicFramePr>
        <p:xfrm>
          <a:off x="1223889" y="140678"/>
          <a:ext cx="9734843" cy="6611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511218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0360889"/>
              </p:ext>
            </p:extLst>
          </p:nvPr>
        </p:nvGraphicFramePr>
        <p:xfrm>
          <a:off x="1266824" y="466725"/>
          <a:ext cx="9658351" cy="5924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688490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4432835"/>
              </p:ext>
            </p:extLst>
          </p:nvPr>
        </p:nvGraphicFramePr>
        <p:xfrm>
          <a:off x="633046" y="98474"/>
          <a:ext cx="10536702" cy="6625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894842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9349035"/>
              </p:ext>
            </p:extLst>
          </p:nvPr>
        </p:nvGraphicFramePr>
        <p:xfrm>
          <a:off x="1033463" y="419100"/>
          <a:ext cx="10125074" cy="6019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757309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9445802"/>
              </p:ext>
            </p:extLst>
          </p:nvPr>
        </p:nvGraphicFramePr>
        <p:xfrm>
          <a:off x="1033463" y="419100"/>
          <a:ext cx="10125074" cy="6019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8666006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Prezentacja1[20200731120414461].mdb"/>
  <p:tag name="ARS_RESPONSE_PERSONNUM" val="21"/>
  <p:tag name="ARS_RESPONSE_KEYRANGE" val="1-2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Panoramiczny</PresentationFormat>
  <Paragraphs>35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Motyw pakietu Office</vt:lpstr>
      <vt:lpstr>Budżet Miasta Bolesławiec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Budżet Miasta Bolesławiec</dc:title>
  <dc:creator>Dariusz Rutyna</dc:creator>
  <cp:lastModifiedBy>Dariusz Rutyna</cp:lastModifiedBy>
  <cp:revision>1</cp:revision>
  <dcterms:created xsi:type="dcterms:W3CDTF">2020-07-31T10:06:51Z</dcterms:created>
  <dcterms:modified xsi:type="dcterms:W3CDTF">2020-07-31T10:07:12Z</dcterms:modified>
</cp:coreProperties>
</file>