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65" r:id="rId5"/>
    <p:sldId id="260" r:id="rId6"/>
    <p:sldId id="261" r:id="rId7"/>
    <p:sldId id="307" r:id="rId8"/>
    <p:sldId id="263" r:id="rId9"/>
    <p:sldId id="266" r:id="rId10"/>
    <p:sldId id="308" r:id="rId11"/>
    <p:sldId id="268" r:id="rId12"/>
    <p:sldId id="267" r:id="rId13"/>
    <p:sldId id="277" r:id="rId14"/>
    <p:sldId id="309" r:id="rId15"/>
    <p:sldId id="324" r:id="rId16"/>
    <p:sldId id="325" r:id="rId17"/>
    <p:sldId id="326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27" r:id="rId28"/>
    <p:sldId id="328" r:id="rId29"/>
    <p:sldId id="329" r:id="rId30"/>
    <p:sldId id="330" r:id="rId31"/>
    <p:sldId id="332" r:id="rId32"/>
    <p:sldId id="331" r:id="rId33"/>
  </p:sldIdLst>
  <p:sldSz cx="12192000" cy="6858000"/>
  <p:notesSz cx="6888163" cy="100187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4" autoAdjust="0"/>
    <p:restoredTop sz="96395" autoAdjust="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czynskam\AppData\Local\Microsoft\Windows\INetCache\Content.Outlook\H0MP80SA\WYKONANIE%202019%20doch%20i%20wyd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347791170367004E-2"/>
          <c:y val="0.23116489981680738"/>
          <c:w val="0.85705681269011014"/>
          <c:h val="0.7685277924518592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738227110019566E-2"/>
                  <c:y val="0.11213822370135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2235055899247"/>
                      <c:h val="0.252091794407370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691379273786276E-2"/>
                  <c:y val="-8.288458208836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24741634610906"/>
                      <c:h val="0.172936643247271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dochody majątkowe</c:v>
                </c:pt>
                <c:pt idx="1">
                  <c:v>dochody bieżące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12977210</c:v>
                </c:pt>
                <c:pt idx="1">
                  <c:v>177424525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explosion val="19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7.738227110019566E-2"/>
                  <c:y val="0.11213822370135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2235055899247"/>
                      <c:h val="0.252091794407370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691379273786276E-2"/>
                  <c:y val="-8.2884582088366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724741634610906"/>
                      <c:h val="0.172936643247271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wydatki majątkowe</c:v>
                </c:pt>
                <c:pt idx="1">
                  <c:v>wydatki bieżące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10950225</c:v>
                </c:pt>
                <c:pt idx="1">
                  <c:v>168520719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bezrobotni</a:t>
            </a:r>
            <a:r>
              <a:rPr lang="pl-PL"/>
              <a:t> w powiecie</a:t>
            </a:r>
            <a:r>
              <a:rPr lang="en-US"/>
              <a:t> wg gmin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Zarejestrowani bezrobotni wg gmin (%)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8.7881591119334038E-2"/>
                  <c:y val="-0.158186544873421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42F774-EDE8-418E-B06B-1D635E308D32}" type="CATEGORYNAME">
                      <a:rPr lang="en-US" sz="1100">
                        <a:solidFill>
                          <a:srgbClr val="FF0000"/>
                        </a:solidFill>
                      </a:rPr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[NAZWA KATEGORII]</a:t>
                    </a:fld>
                    <a:r>
                      <a:rPr lang="en-US" sz="1100" baseline="0">
                        <a:solidFill>
                          <a:srgbClr val="FF0000"/>
                        </a:solidFill>
                      </a:rPr>
                      <a:t>
</a:t>
                    </a:r>
                    <a:fld id="{D2B0555D-7760-4763-A7C1-3C5F06937BEF}" type="VALUE">
                      <a:rPr lang="en-US" sz="1100" baseline="0">
                        <a:solidFill>
                          <a:srgbClr val="FF0000"/>
                        </a:solidFill>
                      </a:rPr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[WARTOŚĆ]</a:t>
                    </a:fld>
                    <a:endParaRPr lang="en-US" sz="1100" baseline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1072934800819"/>
                      <c:h val="0.117337286271996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384FC5-FD91-4979-8B9C-222915F02518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 baseline="0"/>
                      <a:t>
</a:t>
                    </a:r>
                    <a:fld id="{F59751E2-7F25-4329-B1A3-D9A8F9BC3D2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76130498040286E-2"/>
                  <c:y val="1.2098232815165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9B77A3-662C-45C0-8FF0-22ABA3BDD7E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 baseline="0"/>
                      <a:t>
</a:t>
                    </a:r>
                    <a:fld id="{ED4BD05E-79FF-4116-B460-268CD3B02F82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"/>
                  <c:y val="9.8458904109589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BD1897-AB3A-40C4-9FA4-3A4F9BD13F6C}" type="CATEGORYNAME">
                      <a:rPr lang="pl-PL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pl-PL" baseline="0"/>
                      <a:t>
</a:t>
                    </a:r>
                    <a:fld id="{F269D0B5-2127-418C-9FA0-43D4243B6C2F}" type="VALUE">
                      <a:rPr lang="pl-PL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[WARTOŚĆ]</a:t>
                    </a:fld>
                    <a:endParaRPr lang="pl-PL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523812-812B-4EC2-8C55-7EC0BE07B563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 baseline="0"/>
                      <a:t>
</a:t>
                    </a:r>
                    <a:fld id="{F60DB2D4-BC74-4938-B27F-A8852DBB74E5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3F39D0-6CF2-4EE6-8545-939D09A2EECD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[NAZWA KATEGORII]</a:t>
                    </a:fld>
                    <a:r>
                      <a:rPr lang="en-US" baseline="0"/>
                      <a:t>
</a:t>
                    </a:r>
                    <a:fld id="{6F42FBAC-8CE3-4044-8DF8-8ED860E5BDF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[WARTOŚĆ]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Arkusz1!$A$2:$A$8</c:f>
              <c:strCache>
                <c:ptCount val="6"/>
                <c:pt idx="0">
                  <c:v>Miasto Bolesławiec</c:v>
                </c:pt>
                <c:pt idx="1">
                  <c:v>Gmina Warta Bolesławiecka</c:v>
                </c:pt>
                <c:pt idx="2">
                  <c:v>Gmina Osiecznica</c:v>
                </c:pt>
                <c:pt idx="3">
                  <c:v>Gmina i Miasto Nowogrodziec</c:v>
                </c:pt>
                <c:pt idx="4">
                  <c:v>Gmina Gromadka</c:v>
                </c:pt>
                <c:pt idx="5">
                  <c:v>Gmina Bolesławiec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39.909999999999997</c:v>
                </c:pt>
                <c:pt idx="1">
                  <c:v>10.52</c:v>
                </c:pt>
                <c:pt idx="2">
                  <c:v>10.29</c:v>
                </c:pt>
                <c:pt idx="3">
                  <c:v>18.100000000000001</c:v>
                </c:pt>
                <c:pt idx="4">
                  <c:v>5.88</c:v>
                </c:pt>
                <c:pt idx="5">
                  <c:v>15.31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liczba mieszkańców</a:t>
            </a:r>
            <a:r>
              <a:rPr lang="pl-PL"/>
              <a:t> w powiecie wg gmin </a:t>
            </a:r>
            <a:r>
              <a:rPr lang="en-US"/>
              <a:t> (%)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2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55194972508636"/>
          <c:y val="0.23162739154711304"/>
          <c:w val="0.78997823189602623"/>
          <c:h val="0.67253107562921632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mieszkańców (%)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4811158119276061E-2"/>
                  <c:y val="-0.16860099223938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0014212755561"/>
                      <c:h val="0.16289905279775477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7189305539821004E-2"/>
                  <c:y val="5.14516721793456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32887730825875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2112835617990266E-2"/>
                  <c:y val="-3.44650964935894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973247562321634E-2"/>
                  <c:y val="-2.57258389688103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83970352238881"/>
                      <c:h val="0.1433250281421547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Miasto Bolesławiec </c:v>
                </c:pt>
                <c:pt idx="1">
                  <c:v>Gmina Bolesławiec</c:v>
                </c:pt>
                <c:pt idx="2">
                  <c:v>Gmina Gromadka </c:v>
                </c:pt>
                <c:pt idx="3">
                  <c:v>Miasto i Gmina Nowogrodziec</c:v>
                </c:pt>
                <c:pt idx="4">
                  <c:v>Gmina Osiecznica </c:v>
                </c:pt>
                <c:pt idx="5">
                  <c:v>Gmina Warta Bolesławiecka 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6"/>
                <c:pt idx="0">
                  <c:v>43</c:v>
                </c:pt>
                <c:pt idx="1">
                  <c:v>16</c:v>
                </c:pt>
                <c:pt idx="2">
                  <c:v>6</c:v>
                </c:pt>
                <c:pt idx="3">
                  <c:v>17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STRUKTURA WIEKOWA MIESZKAŃCÓW MIASTA BOLESŁAWIEC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916344579119013E-2"/>
          <c:y val="0.30811433163592528"/>
          <c:w val="0.81816739453680409"/>
          <c:h val="0.56070951140920933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462422983745487"/>
                  <c:y val="1.4720314033366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31128907259106"/>
                      <c:h val="0.25426889106967615"/>
                    </c:manualLayout>
                  </c15:layout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0408755940913"/>
                      <c:h val="0.215766913917883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wiek przedprodukcyjny</c:v>
                </c:pt>
                <c:pt idx="1">
                  <c:v>wiek produkcyjny</c:v>
                </c:pt>
                <c:pt idx="2">
                  <c:v>wiek poprodukcyjny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6182</c:v>
                </c:pt>
                <c:pt idx="1">
                  <c:v>10356</c:v>
                </c:pt>
                <c:pt idx="2">
                  <c:v>10475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UDZIAŁ GRUP WIEKOWYCH W OGÓLNEJ</a:t>
            </a:r>
            <a:r>
              <a:rPr lang="pl-PL" b="1" baseline="0"/>
              <a:t> LICZBIE MIESZKAŃCÓW</a:t>
            </a:r>
            <a:endParaRPr lang="pl-PL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Arkusz1!$A$2:$A$4</c:f>
              <c:strCache>
                <c:ptCount val="3"/>
                <c:pt idx="0">
                  <c:v>Wiek przedprodykcyjny</c:v>
                </c:pt>
                <c:pt idx="1">
                  <c:v>Wiek produkcyjny</c:v>
                </c:pt>
                <c:pt idx="2">
                  <c:v>Wiek poprodukcyjny</c:v>
                </c:pt>
              </c:strCache>
            </c:strRef>
          </c:cat>
          <c:val>
            <c:numRef>
              <c:f>Arkusz1!$B$2:$B$4</c:f>
              <c:numCache>
                <c:formatCode>0.00%</c:formatCode>
                <c:ptCount val="3"/>
                <c:pt idx="0">
                  <c:v>0.158</c:v>
                </c:pt>
                <c:pt idx="1">
                  <c:v>0.60199999999999998</c:v>
                </c:pt>
                <c:pt idx="2">
                  <c:v>0.26400000000000001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Arkusz1!$A$2:$A$4</c:f>
              <c:strCache>
                <c:ptCount val="3"/>
                <c:pt idx="0">
                  <c:v>Wiek przedprodykcyjny</c:v>
                </c:pt>
                <c:pt idx="1">
                  <c:v>Wiek produkcyjny</c:v>
                </c:pt>
                <c:pt idx="2">
                  <c:v>Wiek poprodukcyjny</c:v>
                </c:pt>
              </c:strCache>
            </c:strRef>
          </c:cat>
          <c:val>
            <c:numRef>
              <c:f>Arkusz1!$C$2:$C$4</c:f>
              <c:numCache>
                <c:formatCode>0.00%</c:formatCode>
                <c:ptCount val="3"/>
                <c:pt idx="0">
                  <c:v>0.159</c:v>
                </c:pt>
                <c:pt idx="1">
                  <c:v>0.57199999999999995</c:v>
                </c:pt>
                <c:pt idx="2">
                  <c:v>0.26900000000000002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0286864"/>
        <c:axId val="530280984"/>
        <c:axId val="0"/>
      </c:bar3DChart>
      <c:catAx>
        <c:axId val="53028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0280984"/>
        <c:crosses val="autoZero"/>
        <c:auto val="1"/>
        <c:lblAlgn val="ctr"/>
        <c:lblOffset val="100"/>
        <c:noMultiLvlLbl val="0"/>
      </c:catAx>
      <c:valAx>
        <c:axId val="530280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3028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5C444B7-73EA-470C-AEFA-585B15429FAE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6E6CCEC-590B-40D6-922F-AC87600F7C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1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722E8B4-9A96-4891-B967-572E39B9C65F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9F2DE43-72AF-4F0B-BA33-28C6944CE59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40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2DE43-72AF-4F0B-BA33-28C6944CE59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74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38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34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86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35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749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31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13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66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59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8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90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0E524-B57C-453A-AEE2-7ABEA5A3BB12}" type="datetimeFigureOut">
              <a:rPr lang="pl-PL" smtClean="0"/>
              <a:t>2020-07-07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2042-34F8-4A83-A606-A9C7D18CC0B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65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rom.bik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52099" y="523501"/>
            <a:ext cx="11147859" cy="15910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4400" dirty="0"/>
              <a:t>RAPORT O STANIE MIASTA BOLESŁAWIEC </a:t>
            </a:r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pl-PL" sz="4400" dirty="0" smtClean="0"/>
              <a:t>W </a:t>
            </a:r>
            <a:r>
              <a:rPr lang="pl-PL" sz="4400" dirty="0"/>
              <a:t>ROKU </a:t>
            </a:r>
            <a:r>
              <a:rPr lang="pl-PL" sz="4400" dirty="0" smtClean="0"/>
              <a:t>2019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25074" y="5479151"/>
            <a:ext cx="6112042" cy="732473"/>
          </a:xfrm>
        </p:spPr>
        <p:txBody>
          <a:bodyPr/>
          <a:lstStyle/>
          <a:p>
            <a:r>
              <a:rPr lang="pl-PL" dirty="0" smtClean="0"/>
              <a:t>Bolesławiec 2019</a:t>
            </a: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60058" y="494553"/>
            <a:ext cx="12131942" cy="57897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Obraz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827" y="2437818"/>
            <a:ext cx="2764473" cy="182562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Obraz 12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2064" y="2437818"/>
            <a:ext cx="2670802" cy="183414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az 13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63" y="2437818"/>
            <a:ext cx="2667000" cy="182562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az 15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64630" y="2426705"/>
            <a:ext cx="2656205" cy="184785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upa 21"/>
          <p:cNvGrpSpPr/>
          <p:nvPr/>
        </p:nvGrpSpPr>
        <p:grpSpPr>
          <a:xfrm>
            <a:off x="0" y="6144762"/>
            <a:ext cx="12192000" cy="621798"/>
            <a:chOff x="0" y="6144762"/>
            <a:chExt cx="12192000" cy="621798"/>
          </a:xfrm>
        </p:grpSpPr>
        <p:cxnSp>
          <p:nvCxnSpPr>
            <p:cNvPr id="23" name="Łącznik prosty 22"/>
            <p:cNvCxnSpPr/>
            <p:nvPr/>
          </p:nvCxnSpPr>
          <p:spPr>
            <a:xfrm>
              <a:off x="0" y="6491879"/>
              <a:ext cx="12192000" cy="9502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>
              <a:off x="0" y="6420459"/>
              <a:ext cx="12192000" cy="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>
            <a:xfrm>
              <a:off x="0" y="6572566"/>
              <a:ext cx="12192000" cy="2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26" name="Picture 2" descr="Miasto Bolesławiec_bez tła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030" y="6144762"/>
              <a:ext cx="538834" cy="62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582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Sprawy obywatelskie i administracyjne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590270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POSTĘPOWANIE SĄDOWE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34052" y="1524189"/>
            <a:ext cx="10564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W roku 2019 do SKO zostało </a:t>
            </a:r>
            <a:r>
              <a:rPr lang="pl-PL" sz="2000" dirty="0"/>
              <a:t>zaskarżonych </a:t>
            </a:r>
            <a:r>
              <a:rPr lang="pl-PL" sz="2000" b="1" dirty="0" smtClean="0"/>
              <a:t>8 (0,12</a:t>
            </a:r>
            <a:r>
              <a:rPr lang="pl-PL" sz="2000" b="1" dirty="0"/>
              <a:t>%) </a:t>
            </a:r>
            <a:r>
              <a:rPr lang="pl-PL" sz="2000" b="1" dirty="0" smtClean="0"/>
              <a:t>wydanych decyzji.</a:t>
            </a:r>
            <a:r>
              <a:rPr lang="pl-PL" sz="2000" dirty="0"/>
              <a:t> </a:t>
            </a:r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Samorządowe Kolegium Odwoławcze uchyliło 11 </a:t>
            </a:r>
            <a:r>
              <a:rPr lang="pl-PL" sz="2000" dirty="0"/>
              <a:t>zaskarżonych decyzji. </a:t>
            </a:r>
            <a:endParaRPr lang="pl-PL" sz="2000" dirty="0" smtClean="0"/>
          </a:p>
          <a:p>
            <a:pPr algn="ctr"/>
            <a:r>
              <a:rPr lang="pl-PL" sz="2000" dirty="0" smtClean="0"/>
              <a:t>Wojewoda </a:t>
            </a:r>
            <a:r>
              <a:rPr lang="pl-PL" sz="2000" dirty="0"/>
              <a:t>stwierdził nieważność części 1 uchwały , a wobec </a:t>
            </a:r>
            <a:r>
              <a:rPr lang="pl-PL" sz="2000" dirty="0" smtClean="0"/>
              <a:t>1 </a:t>
            </a:r>
            <a:r>
              <a:rPr lang="pl-PL" sz="2000" dirty="0"/>
              <a:t>uchwały  skierował skargę do sądu administracyjnego</a:t>
            </a:r>
            <a:r>
              <a:rPr lang="pl-PL" sz="2000" dirty="0" smtClean="0"/>
              <a:t>.</a:t>
            </a:r>
          </a:p>
          <a:p>
            <a:r>
              <a:rPr lang="pl-PL" sz="2000" b="1" dirty="0" smtClean="0"/>
              <a:t>Mieszkanki </a:t>
            </a:r>
            <a:r>
              <a:rPr lang="pl-PL" sz="2000" b="1" dirty="0"/>
              <a:t>i mieszkańcy nie złożyli </a:t>
            </a:r>
            <a:r>
              <a:rPr lang="pl-PL" sz="2000" dirty="0" smtClean="0"/>
              <a:t>w </a:t>
            </a:r>
            <a:r>
              <a:rPr lang="pl-PL" sz="2000" dirty="0"/>
              <a:t>2019 r. skarg na akty wydane przez organy gminy. 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W </a:t>
            </a:r>
            <a:r>
              <a:rPr lang="pl-PL" sz="2000" b="1" dirty="0"/>
              <a:t>roku </a:t>
            </a:r>
            <a:r>
              <a:rPr lang="pl-PL" sz="2000" b="1" dirty="0" smtClean="0"/>
              <a:t>2019 </a:t>
            </a:r>
            <a:r>
              <a:rPr lang="pl-PL" sz="2000" dirty="0"/>
              <a:t>Gmina Miejska Bolesławiec uczestniczyła w </a:t>
            </a:r>
            <a:r>
              <a:rPr lang="pl-PL" sz="2000" b="1" dirty="0" smtClean="0"/>
              <a:t>37 </a:t>
            </a:r>
            <a:r>
              <a:rPr lang="pl-PL" sz="2000" b="1" dirty="0"/>
              <a:t>sprawach sądowych</a:t>
            </a:r>
            <a:r>
              <a:rPr lang="pl-PL" sz="2000" dirty="0"/>
              <a:t>, w tym</a:t>
            </a:r>
            <a:r>
              <a:rPr lang="pl-PL" sz="2000" dirty="0" smtClean="0"/>
              <a:t>:</a:t>
            </a:r>
          </a:p>
          <a:p>
            <a:pPr algn="ctr"/>
            <a:endParaRPr lang="pl-PL" sz="2000" dirty="0"/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Sprawy </a:t>
            </a:r>
            <a:r>
              <a:rPr lang="pl-PL" sz="2000" b="1" dirty="0"/>
              <a:t>z powództwa </a:t>
            </a:r>
            <a:r>
              <a:rPr lang="pl-PL" sz="2000" dirty="0"/>
              <a:t>Gminy Miejskiej Bolesławiec </a:t>
            </a:r>
            <a:r>
              <a:rPr lang="pl-PL" sz="2000" dirty="0" smtClean="0"/>
              <a:t>– </a:t>
            </a:r>
            <a:r>
              <a:rPr lang="pl-PL" sz="2000" b="1" dirty="0" smtClean="0"/>
              <a:t>27</a:t>
            </a:r>
            <a:r>
              <a:rPr lang="pl-PL" sz="2000" dirty="0" smtClean="0"/>
              <a:t>;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pl-PL" sz="2000" dirty="0"/>
              <a:t>S</a:t>
            </a:r>
            <a:r>
              <a:rPr lang="pl-PL" sz="2000" dirty="0" smtClean="0"/>
              <a:t>prawy </a:t>
            </a:r>
            <a:r>
              <a:rPr lang="pl-PL" sz="2000" b="1" dirty="0"/>
              <a:t>przeciwko</a:t>
            </a:r>
            <a:r>
              <a:rPr lang="pl-PL" sz="2000" dirty="0"/>
              <a:t> Gminie Miejskiej Bolesławiec- łącznie </a:t>
            </a:r>
            <a:r>
              <a:rPr lang="pl-PL" sz="2000" dirty="0" smtClean="0"/>
              <a:t>– </a:t>
            </a:r>
            <a:r>
              <a:rPr lang="pl-PL" sz="2000" b="1" dirty="0" smtClean="0"/>
              <a:t>10</a:t>
            </a:r>
            <a:r>
              <a:rPr lang="pl-PL" sz="2000" dirty="0" smtClean="0"/>
              <a:t>; </a:t>
            </a:r>
            <a:endParaRPr lang="pl-PL" sz="2000" dirty="0"/>
          </a:p>
          <a:p>
            <a:pPr algn="ctr"/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52" y="4411980"/>
            <a:ext cx="3255985" cy="18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INFORMACJA PUBLICZNA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7371" y="874956"/>
            <a:ext cx="11718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2019 r</a:t>
            </a:r>
            <a:r>
              <a:rPr lang="pl-PL" dirty="0"/>
              <a:t>. </a:t>
            </a:r>
            <a:r>
              <a:rPr lang="pl-PL" dirty="0" smtClean="0"/>
              <a:t>do </a:t>
            </a:r>
            <a:r>
              <a:rPr lang="pl-PL" b="1" dirty="0" smtClean="0"/>
              <a:t>urzędu</a:t>
            </a:r>
            <a:r>
              <a:rPr lang="pl-PL" dirty="0" smtClean="0"/>
              <a:t> wpłynęło </a:t>
            </a:r>
            <a:r>
              <a:rPr lang="pl-PL" b="1" dirty="0" smtClean="0"/>
              <a:t>95 </a:t>
            </a:r>
            <a:r>
              <a:rPr lang="pl-PL" b="1" dirty="0"/>
              <a:t>wniosków </a:t>
            </a:r>
            <a:r>
              <a:rPr lang="pl-PL" b="1" dirty="0" smtClean="0"/>
              <a:t>o udostępnienie informacji publicznej</a:t>
            </a:r>
            <a:r>
              <a:rPr lang="pl-PL" dirty="0" smtClean="0"/>
              <a:t>. 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/>
              <a:t>W przypadku </a:t>
            </a:r>
            <a:r>
              <a:rPr lang="pl-PL" b="1" dirty="0"/>
              <a:t>90 wniosków </a:t>
            </a:r>
            <a:r>
              <a:rPr lang="pl-PL" dirty="0"/>
              <a:t>(96% wszystkich wniosków, które wpłynęły do Urzędu) została udostępniona informacja wnioskodawcy. 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b="1" dirty="0"/>
              <a:t>jednego</a:t>
            </a:r>
            <a:r>
              <a:rPr lang="pl-PL" dirty="0"/>
              <a:t> </a:t>
            </a:r>
            <a:r>
              <a:rPr lang="pl-PL" b="1" dirty="0"/>
              <a:t>wniosku</a:t>
            </a:r>
            <a:r>
              <a:rPr lang="pl-PL" dirty="0"/>
              <a:t> wydano odmowę (co stanowi 1% wszystkich wniosków). </a:t>
            </a:r>
            <a:endParaRPr lang="pl-PL" dirty="0" smtClean="0"/>
          </a:p>
          <a:p>
            <a:pPr algn="ctr"/>
            <a:r>
              <a:rPr lang="pl-PL" b="1" dirty="0" smtClean="0"/>
              <a:t>Jeden </a:t>
            </a:r>
            <a:r>
              <a:rPr lang="pl-PL" b="1" dirty="0"/>
              <a:t>wniosek </a:t>
            </a:r>
            <a:r>
              <a:rPr lang="pl-PL" dirty="0"/>
              <a:t>został skierowany  </a:t>
            </a:r>
            <a:r>
              <a:rPr lang="pl-PL" b="1" dirty="0"/>
              <a:t>do Urzędu Gminy Bolesławiec</a:t>
            </a:r>
            <a:r>
              <a:rPr lang="pl-PL" dirty="0"/>
              <a:t>, co stanowi (1% wszystkich wniosków), </a:t>
            </a:r>
            <a:endParaRPr lang="pl-PL" dirty="0" smtClean="0"/>
          </a:p>
          <a:p>
            <a:pPr algn="ctr"/>
            <a:r>
              <a:rPr lang="pl-PL" b="1" dirty="0" smtClean="0"/>
              <a:t>dwa </a:t>
            </a:r>
            <a:r>
              <a:rPr lang="pl-PL" b="1" dirty="0"/>
              <a:t>wnioski </a:t>
            </a:r>
            <a:r>
              <a:rPr lang="pl-PL" dirty="0"/>
              <a:t>nie posiadały treści formalnej w postawionym zapytaniu (co stanowi 2%). </a:t>
            </a:r>
          </a:p>
          <a:p>
            <a:pPr algn="ctr"/>
            <a:endParaRPr lang="pl-PL" b="1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14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PRZESTĘPCZOŚĆ W GMINIE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90500" y="647700"/>
            <a:ext cx="7284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Straż Miejska podjęła w 2019r</a:t>
            </a:r>
            <a:r>
              <a:rPr lang="pl-PL" b="1" dirty="0"/>
              <a:t>.  12.806 </a:t>
            </a:r>
            <a:r>
              <a:rPr lang="pl-PL" b="1" dirty="0" smtClean="0"/>
              <a:t>interwencji</a:t>
            </a:r>
            <a:r>
              <a:rPr lang="pl-PL" dirty="0" smtClean="0"/>
              <a:t>, w </a:t>
            </a:r>
            <a:r>
              <a:rPr lang="pl-PL" dirty="0"/>
              <a:t>ich </a:t>
            </a:r>
            <a:r>
              <a:rPr lang="pl-PL" dirty="0" smtClean="0"/>
              <a:t>efekcie: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skierowano </a:t>
            </a:r>
            <a:r>
              <a:rPr lang="pl-PL" b="1" dirty="0"/>
              <a:t>48 wniosków </a:t>
            </a:r>
            <a:r>
              <a:rPr lang="pl-PL" dirty="0" smtClean="0"/>
              <a:t>o </a:t>
            </a:r>
            <a:r>
              <a:rPr lang="pl-PL" dirty="0"/>
              <a:t>ukaranie,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zastosowano </a:t>
            </a:r>
            <a:r>
              <a:rPr lang="pl-PL" b="1" dirty="0" smtClean="0"/>
              <a:t>623 </a:t>
            </a:r>
            <a:r>
              <a:rPr lang="pl-PL" b="1" dirty="0"/>
              <a:t>pouczenia </a:t>
            </a:r>
            <a:endParaRPr lang="pl-PL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wymierzono </a:t>
            </a:r>
            <a:r>
              <a:rPr lang="pl-PL" b="1" dirty="0"/>
              <a:t>974 mandaty</a:t>
            </a:r>
            <a:r>
              <a:rPr lang="pl-PL" dirty="0"/>
              <a:t>, które dotyczyły najczęściej wykroczeń przeciwko </a:t>
            </a:r>
            <a:r>
              <a:rPr lang="pl-PL" b="1" dirty="0"/>
              <a:t>bezpieczeństwu i porządkowi </a:t>
            </a:r>
            <a:r>
              <a:rPr lang="pl-PL" dirty="0"/>
              <a:t>w komunikacji (612) oraz naruszeniu ustawy o wychowaniu </a:t>
            </a:r>
            <a:r>
              <a:rPr lang="pl-PL" b="1" dirty="0"/>
              <a:t>w trzeźwości i przeciwdziałaniu alkoholizmowi (161).</a:t>
            </a:r>
          </a:p>
          <a:p>
            <a:pPr lvl="0" algn="just"/>
            <a:endParaRPr lang="pl-PL" dirty="0" smtClean="0"/>
          </a:p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Składa </a:t>
            </a:r>
            <a:r>
              <a:rPr lang="pl-PL" dirty="0" smtClean="0"/>
              <a:t>się z </a:t>
            </a:r>
            <a:r>
              <a:rPr lang="pl-PL" b="1" dirty="0"/>
              <a:t>35 punktów kamerowych </a:t>
            </a:r>
            <a:r>
              <a:rPr lang="pl-PL" dirty="0"/>
              <a:t>rozmieszczonych w różnych częściach miasta Bolesławiec </a:t>
            </a:r>
            <a:r>
              <a:rPr lang="pl-PL" dirty="0" smtClean="0"/>
              <a:t>oraz z </a:t>
            </a:r>
            <a:r>
              <a:rPr lang="pl-PL" b="1" dirty="0"/>
              <a:t>1 samochodu</a:t>
            </a:r>
            <a:r>
              <a:rPr lang="pl-PL" dirty="0"/>
              <a:t> wyposażonego w kamerę </a:t>
            </a:r>
            <a:r>
              <a:rPr lang="pl-PL" dirty="0" smtClean="0"/>
              <a:t>obrotową. </a:t>
            </a:r>
          </a:p>
          <a:p>
            <a:pPr lvl="0" algn="just"/>
            <a:endParaRPr lang="pl-PL" dirty="0" smtClean="0"/>
          </a:p>
          <a:p>
            <a:pPr algn="just"/>
            <a:r>
              <a:rPr lang="pl-PL" dirty="0"/>
              <a:t>Straż Miejska podjęła w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b="1" dirty="0"/>
              <a:t>11.609 interwencji porządkowych</a:t>
            </a:r>
            <a:r>
              <a:rPr lang="pl-PL" dirty="0"/>
              <a:t>. W ich efekcie skierowano </a:t>
            </a:r>
            <a:r>
              <a:rPr lang="pl-PL" b="1" dirty="0"/>
              <a:t>34 wnioski o ukaranie </a:t>
            </a:r>
            <a:r>
              <a:rPr lang="pl-PL" dirty="0" smtClean="0"/>
              <a:t>oraz wymierzono </a:t>
            </a:r>
            <a:r>
              <a:rPr lang="pl-PL" b="1" dirty="0"/>
              <a:t>806 </a:t>
            </a:r>
            <a:r>
              <a:rPr lang="pl-PL" b="1" dirty="0" smtClean="0"/>
              <a:t>mandatów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330" y="627040"/>
            <a:ext cx="2667000" cy="295961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04800" y="4787858"/>
            <a:ext cx="112345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W ogólnej liczbie interwencji </a:t>
            </a:r>
            <a:r>
              <a:rPr lang="pl-PL" sz="2400" b="1" dirty="0" smtClean="0"/>
              <a:t>2273</a:t>
            </a:r>
            <a:r>
              <a:rPr lang="pl-PL" sz="2400" dirty="0" smtClean="0"/>
              <a:t> </a:t>
            </a:r>
            <a:r>
              <a:rPr lang="pl-PL" sz="2400" dirty="0"/>
              <a:t>wszczęto na skutek zgłoszeń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i </a:t>
            </a:r>
            <a:r>
              <a:rPr lang="pl-PL" sz="2400" dirty="0"/>
              <a:t>powiadomień od mieszkańców miasta.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190500" y="2809852"/>
            <a:ext cx="71247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MONITORING WIZYJNY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le tekstowe 20"/>
          <p:cNvSpPr txBox="1"/>
          <p:nvPr/>
        </p:nvSpPr>
        <p:spPr>
          <a:xfrm>
            <a:off x="502354" y="3889148"/>
            <a:ext cx="8235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pl-PL" sz="2000" b="1" dirty="0" smtClean="0"/>
          </a:p>
          <a:p>
            <a:pPr algn="ctr"/>
            <a:r>
              <a:rPr lang="pl-PL" sz="2000" dirty="0"/>
              <a:t>W roku </a:t>
            </a:r>
            <a:r>
              <a:rPr lang="pl-PL" sz="2000" b="1" dirty="0"/>
              <a:t>2019 sprzedano 11 lokali </a:t>
            </a:r>
            <a:r>
              <a:rPr lang="pl-PL" sz="2000" dirty="0"/>
              <a:t>mieszkalnych na rzecz najemców - w drodze  </a:t>
            </a:r>
            <a:br>
              <a:rPr lang="pl-PL" sz="2000" dirty="0"/>
            </a:br>
            <a:r>
              <a:rPr lang="pl-PL" sz="2000" dirty="0"/>
              <a:t>    bezprzetargowej ( z zastosowaniem 90% bonifikaty</a:t>
            </a:r>
            <a:r>
              <a:rPr lang="pl-PL" sz="2000" dirty="0" smtClean="0"/>
              <a:t>) </a:t>
            </a:r>
            <a:r>
              <a:rPr lang="pl-PL" sz="2000" dirty="0"/>
              <a:t>za łączną kwotę </a:t>
            </a:r>
            <a:r>
              <a:rPr lang="pl-PL" sz="2000" b="1" dirty="0"/>
              <a:t>147.456,20</a:t>
            </a:r>
            <a:r>
              <a:rPr lang="pl-PL" sz="2000" dirty="0"/>
              <a:t> zł </a:t>
            </a:r>
          </a:p>
          <a:p>
            <a:pPr algn="ctr"/>
            <a:r>
              <a:rPr lang="pl-PL" sz="2000" dirty="0"/>
              <a:t>    - średnio jedno mieszkanie sprzedano za </a:t>
            </a:r>
            <a:r>
              <a:rPr lang="pl-PL" sz="2000" b="1" dirty="0"/>
              <a:t>13.405,11 z</a:t>
            </a:r>
            <a:r>
              <a:rPr lang="pl-PL" sz="2000" dirty="0"/>
              <a:t>ł 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algn="ctr"/>
            <a:endParaRPr lang="pl-PL" sz="2000" b="1" dirty="0" smtClean="0"/>
          </a:p>
          <a:p>
            <a:pPr algn="ctr"/>
            <a:endParaRPr lang="pl-PL" sz="20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55643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GOSPODARKA MIESZKANIOWA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02354" y="1161182"/>
            <a:ext cx="109293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Na</a:t>
            </a:r>
            <a:r>
              <a:rPr lang="pl-PL" sz="2000" b="1" dirty="0" smtClean="0"/>
              <a:t> 1 stycznia 2019 r. </a:t>
            </a:r>
            <a:r>
              <a:rPr lang="pl-PL" sz="2000" dirty="0" smtClean="0"/>
              <a:t>w zasobie gminy znajdowały się </a:t>
            </a:r>
            <a:r>
              <a:rPr lang="pl-PL" sz="2000" b="1" dirty="0" smtClean="0"/>
              <a:t>1299 mieszkania </a:t>
            </a:r>
            <a:r>
              <a:rPr lang="pl-PL" sz="2000" dirty="0" smtClean="0"/>
              <a:t>(wykaz), </a:t>
            </a:r>
          </a:p>
          <a:p>
            <a:pPr algn="ctr"/>
            <a:r>
              <a:rPr lang="pl-PL" sz="2000" dirty="0" smtClean="0"/>
              <a:t>a na</a:t>
            </a:r>
            <a:r>
              <a:rPr lang="pl-PL" sz="2000" b="1" dirty="0" smtClean="0"/>
              <a:t> </a:t>
            </a:r>
            <a:r>
              <a:rPr lang="pl-PL" sz="2000" b="1" dirty="0"/>
              <a:t>31 grudnia </a:t>
            </a:r>
            <a:r>
              <a:rPr lang="pl-PL" sz="2000" b="1" dirty="0" smtClean="0"/>
              <a:t>2019 </a:t>
            </a:r>
            <a:r>
              <a:rPr lang="pl-PL" sz="2000" b="1" dirty="0"/>
              <a:t>r. </a:t>
            </a:r>
            <a:r>
              <a:rPr lang="pl-PL" sz="2000" dirty="0" smtClean="0"/>
              <a:t>w zasobie gminy znajdowało się </a:t>
            </a:r>
            <a:r>
              <a:rPr lang="pl-PL" sz="2000" b="1" dirty="0" smtClean="0"/>
              <a:t>1280 </a:t>
            </a:r>
            <a:r>
              <a:rPr lang="pl-PL" sz="2000" b="1" dirty="0"/>
              <a:t>mieszkań</a:t>
            </a:r>
            <a:r>
              <a:rPr lang="pl-PL" sz="2000" b="1" dirty="0" smtClean="0"/>
              <a:t>. </a:t>
            </a:r>
          </a:p>
          <a:p>
            <a:pPr algn="ctr"/>
            <a:r>
              <a:rPr lang="pl-PL" sz="2000" dirty="0" smtClean="0"/>
              <a:t>przeciętna </a:t>
            </a:r>
            <a:r>
              <a:rPr lang="pl-PL" sz="2000" b="1" dirty="0"/>
              <a:t>powierzchnia użytkowa </a:t>
            </a:r>
            <a:r>
              <a:rPr lang="pl-PL" sz="2000" dirty="0" smtClean="0"/>
              <a:t>mieszkania wynosi </a:t>
            </a:r>
            <a:r>
              <a:rPr lang="pl-PL" sz="2000" b="1" dirty="0" smtClean="0"/>
              <a:t>42,2 m</a:t>
            </a:r>
            <a:r>
              <a:rPr lang="pl-PL" sz="2000" b="1" baseline="30000" dirty="0" smtClean="0"/>
              <a:t>2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W 2019 r. oddano do użytkowania </a:t>
            </a:r>
            <a:r>
              <a:rPr lang="pl-PL" sz="2000" b="1" dirty="0" smtClean="0"/>
              <a:t>59 mieszkań</a:t>
            </a:r>
            <a:endParaRPr lang="pl-PL" sz="2000" dirty="0" smtClean="0"/>
          </a:p>
          <a:p>
            <a:pPr algn="ctr"/>
            <a:endParaRPr lang="pl-PL" sz="2000" dirty="0"/>
          </a:p>
          <a:p>
            <a:pPr algn="ctr"/>
            <a:r>
              <a:rPr lang="pl-PL" sz="2000" dirty="0" smtClean="0"/>
              <a:t>W </a:t>
            </a:r>
            <a:r>
              <a:rPr lang="pl-PL" sz="2000" dirty="0"/>
              <a:t>zasobie gminy </a:t>
            </a:r>
            <a:r>
              <a:rPr lang="pl-PL" sz="2000" dirty="0" smtClean="0"/>
              <a:t>znajdowało </a:t>
            </a:r>
            <a:r>
              <a:rPr lang="pl-PL" sz="2000" dirty="0"/>
              <a:t>się </a:t>
            </a:r>
            <a:r>
              <a:rPr lang="pl-PL" sz="2000" b="1" dirty="0" smtClean="0"/>
              <a:t>230 </a:t>
            </a:r>
            <a:r>
              <a:rPr lang="pl-PL" sz="2000" b="1" dirty="0"/>
              <a:t>lokali/budynków niemieszkalnych. </a:t>
            </a:r>
            <a:endParaRPr lang="pl-PL" sz="2000" b="1" dirty="0" smtClean="0"/>
          </a:p>
          <a:p>
            <a:pPr algn="ctr"/>
            <a:endParaRPr lang="pl-PL" sz="2000" b="1" dirty="0"/>
          </a:p>
          <a:p>
            <a:pPr algn="ctr"/>
            <a:r>
              <a:rPr lang="pl-PL" sz="2000" dirty="0" smtClean="0"/>
              <a:t> </a:t>
            </a:r>
            <a:endParaRPr lang="pl-PL" sz="2000" dirty="0"/>
          </a:p>
          <a:p>
            <a:pPr algn="ctr"/>
            <a:endParaRPr lang="pl-PL" sz="2000" dirty="0"/>
          </a:p>
        </p:txBody>
      </p:sp>
      <p:sp>
        <p:nvSpPr>
          <p:cNvPr id="20" name="Prostokąt 19"/>
          <p:cNvSpPr/>
          <p:nvPr/>
        </p:nvSpPr>
        <p:spPr>
          <a:xfrm>
            <a:off x="2547690" y="3692838"/>
            <a:ext cx="6937513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SPRZEDAŻ MIESZKAŃ KOMUNALNYCH W 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2019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4" name="Obraz 2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15076" y="4232349"/>
            <a:ext cx="2939694" cy="196053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0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65956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ZADANIA INWESTYCYJNE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4980" y="1101118"/>
            <a:ext cx="1206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b="1" dirty="0" smtClean="0"/>
              <a:t>wydatki</a:t>
            </a:r>
            <a:r>
              <a:rPr lang="pl-PL" dirty="0" smtClean="0"/>
              <a:t> na inwestycje w 2019 roku wyniosły </a:t>
            </a:r>
            <a:r>
              <a:rPr lang="pl-PL" b="1" u="sng" dirty="0">
                <a:solidFill>
                  <a:srgbClr val="FF0000"/>
                </a:solidFill>
              </a:rPr>
              <a:t>4.757.673,99 </a:t>
            </a:r>
            <a:r>
              <a:rPr lang="pl-PL" b="1" dirty="0" smtClean="0">
                <a:solidFill>
                  <a:srgbClr val="FF0000"/>
                </a:solidFill>
              </a:rPr>
              <a:t>zł, </a:t>
            </a:r>
          </a:p>
          <a:p>
            <a:pPr algn="ctr"/>
            <a:r>
              <a:rPr lang="pl-PL" dirty="0" smtClean="0"/>
              <a:t>natomiast  </a:t>
            </a:r>
            <a:r>
              <a:rPr lang="pl-PL" b="1" dirty="0" smtClean="0"/>
              <a:t>dochody</a:t>
            </a:r>
            <a:r>
              <a:rPr lang="pl-PL" dirty="0" smtClean="0"/>
              <a:t> zewnętrzne</a:t>
            </a:r>
            <a:r>
              <a:rPr lang="pl-PL" dirty="0" smtClean="0"/>
              <a:t>, pochodzące ze środków wspólnotowych </a:t>
            </a:r>
            <a:r>
              <a:rPr lang="pl-PL" dirty="0" smtClean="0"/>
              <a:t>wyniosły </a:t>
            </a:r>
            <a:r>
              <a:rPr lang="pl-PL" b="1" dirty="0" smtClean="0">
                <a:solidFill>
                  <a:srgbClr val="00B0F0"/>
                </a:solidFill>
              </a:rPr>
              <a:t>4.663.366 zł</a:t>
            </a:r>
            <a:r>
              <a:rPr lang="pl-PL" dirty="0" smtClean="0"/>
              <a:t>, </a:t>
            </a:r>
            <a:endParaRPr lang="pl-PL" dirty="0" smtClean="0"/>
          </a:p>
          <a:p>
            <a:pPr algn="ctr"/>
            <a:r>
              <a:rPr lang="pl-PL" dirty="0" smtClean="0"/>
              <a:t>ze </a:t>
            </a:r>
            <a:r>
              <a:rPr lang="pl-PL" dirty="0"/>
              <a:t>środków krajowych </a:t>
            </a:r>
            <a:r>
              <a:rPr lang="pl-PL" dirty="0" smtClean="0"/>
              <a:t>wyniosły </a:t>
            </a:r>
            <a:r>
              <a:rPr lang="pl-PL" b="1" dirty="0" smtClean="0">
                <a:solidFill>
                  <a:srgbClr val="00B0F0"/>
                </a:solidFill>
              </a:rPr>
              <a:t>1.933.847</a:t>
            </a:r>
            <a:r>
              <a:rPr lang="pl-PL" b="1" dirty="0" smtClean="0"/>
              <a:t> </a:t>
            </a:r>
            <a:r>
              <a:rPr lang="pl-PL" dirty="0" smtClean="0"/>
              <a:t>zł</a:t>
            </a:r>
            <a:r>
              <a:rPr lang="pl-PL" dirty="0"/>
              <a:t> </a:t>
            </a:r>
            <a:r>
              <a:rPr lang="pl-PL" b="1" dirty="0" smtClean="0"/>
              <a:t> </a:t>
            </a:r>
            <a:r>
              <a:rPr lang="pl-PL" dirty="0" smtClean="0"/>
              <a:t>( </a:t>
            </a:r>
            <a:r>
              <a:rPr lang="pl-PL" dirty="0"/>
              <a:t>łącznie</a:t>
            </a:r>
            <a:r>
              <a:rPr lang="pl-PL" b="1" dirty="0"/>
              <a:t> </a:t>
            </a:r>
            <a:r>
              <a:rPr lang="pl-PL" b="1" dirty="0" smtClean="0">
                <a:solidFill>
                  <a:srgbClr val="00B0F0"/>
                </a:solidFill>
              </a:rPr>
              <a:t>6.597.213 </a:t>
            </a:r>
            <a:r>
              <a:rPr lang="pl-PL" dirty="0" smtClean="0"/>
              <a:t>zł).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0" y="5530249"/>
            <a:ext cx="2882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Współfinansowanie przebudowy odcinka drogi Nr 2272D – </a:t>
            </a: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Modłowa</a:t>
            </a:r>
            <a:r>
              <a:rPr lang="pl-PL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Bolesławcu”</a:t>
            </a:r>
            <a:endParaRPr lang="pl-PL" sz="1600" dirty="0"/>
          </a:p>
        </p:txBody>
      </p:sp>
      <p:pic>
        <p:nvPicPr>
          <p:cNvPr id="23" name="Obraz 22" descr="V:\ZI\DOKUMENTACJA FOTOGRAFICZNA INWESTYCJI\2019\Oświetlenie drogowe ul. Modłowa Etap I\IMG_20191202_072746-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3359" y="2817738"/>
            <a:ext cx="2845857" cy="232479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3837762" y="2036254"/>
            <a:ext cx="393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Wybrane inwestycje w roku 2019</a:t>
            </a:r>
            <a:endParaRPr lang="pl-PL" sz="2000" b="1" dirty="0"/>
          </a:p>
        </p:txBody>
      </p:sp>
      <p:sp>
        <p:nvSpPr>
          <p:cNvPr id="5" name="Prostokąt 4"/>
          <p:cNvSpPr/>
          <p:nvPr/>
        </p:nvSpPr>
        <p:spPr>
          <a:xfrm>
            <a:off x="3765418" y="5513941"/>
            <a:ext cx="3221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„Budowa drogi ul. Kresów II RP”</a:t>
            </a:r>
            <a:endParaRPr lang="pl-PL" dirty="0"/>
          </a:p>
        </p:txBody>
      </p:sp>
      <p:pic>
        <p:nvPicPr>
          <p:cNvPr id="24" name="Obraz 23" descr="V:\ZI\DOKUMENTACJA FOTOGRAFICZNA INWESTYCJI\2019\Budowa drogi ul. Kresów II RP\2019.08.07\IMG_20190807_143506.jpg"/>
          <p:cNvPicPr/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6768" y="2557207"/>
            <a:ext cx="5018377" cy="2865703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8061657" y="5510404"/>
            <a:ext cx="409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„Budowa ulicy Jagiellonów w Bolesławcu”</a:t>
            </a:r>
            <a:endParaRPr lang="pl-PL" dirty="0"/>
          </a:p>
        </p:txBody>
      </p:sp>
      <p:pic>
        <p:nvPicPr>
          <p:cNvPr id="25" name="Obraz 24" descr="V:\ZI\DOKUMENTACJA FOTOGRAFICZNA INWESTYCJI\2019\Budowa ulicy Jagiellonów\28.04.2020\20200428_105125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9945" y="2557207"/>
            <a:ext cx="3840829" cy="2845858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44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65956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ZADANIA INWESTYCYJNE</a:t>
            </a:r>
          </a:p>
        </p:txBody>
      </p:sp>
      <p:pic>
        <p:nvPicPr>
          <p:cNvPr id="23" name="Obraz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5585" y="1795001"/>
            <a:ext cx="3930016" cy="285201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ole tekstowe 1"/>
          <p:cNvSpPr txBox="1"/>
          <p:nvPr/>
        </p:nvSpPr>
        <p:spPr>
          <a:xfrm>
            <a:off x="235585" y="4782112"/>
            <a:ext cx="393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 „Monitoring na bulwarze</a:t>
            </a:r>
            <a:r>
              <a:rPr lang="pl-PL" dirty="0" smtClean="0"/>
              <a:t>” </a:t>
            </a:r>
            <a:endParaRPr lang="pl-PL" dirty="0"/>
          </a:p>
        </p:txBody>
      </p:sp>
      <p:pic>
        <p:nvPicPr>
          <p:cNvPr id="24" name="Obraz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81817" y="1774341"/>
            <a:ext cx="3988819" cy="2885642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4381817" y="4758090"/>
            <a:ext cx="3988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„Przebudowa dachu nad salą gimnastyczną w Szkole Podstawowej Nr 3 w Bolesławcu”</a:t>
            </a:r>
            <a:endParaRPr lang="pl-PL" dirty="0"/>
          </a:p>
        </p:txBody>
      </p:sp>
      <p:pic>
        <p:nvPicPr>
          <p:cNvPr id="25" name="Obraz 24" descr="V:\Miasto\A.Kowalski\== ARCHIWUM ==\== 2019 ==\kilinskiego_plac_zabaw\plac_z-22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852" y="1178960"/>
            <a:ext cx="3363848" cy="225004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Obraz 25" descr="V:\Miasto\A.Kowalski\== ARCHIWUM ==\== 2019 ==\kilinskiego_plac_zabaw\plac_z-24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853" y="3588135"/>
            <a:ext cx="3363848" cy="209328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8360610" y="5721111"/>
            <a:ext cx="3831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„Dostawa urządzeń zabawowych na plac rekreacyjny przy ul. Kilińskiego”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4165601" y="1106627"/>
            <a:ext cx="393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Wybrane inwestycje w roku 2019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350412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65956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ZADANIA INWESTYCYJNE</a:t>
            </a:r>
          </a:p>
        </p:txBody>
      </p:sp>
      <p:sp>
        <p:nvSpPr>
          <p:cNvPr id="3" name="Prostokąt 2"/>
          <p:cNvSpPr/>
          <p:nvPr/>
        </p:nvSpPr>
        <p:spPr>
          <a:xfrm>
            <a:off x="427264" y="5730895"/>
            <a:ext cx="5071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„Budowa drogi ul. Żołnierzy Wyklętych wraz z odwodnieniem i oświetleniem”</a:t>
            </a:r>
          </a:p>
        </p:txBody>
      </p:sp>
      <p:pic>
        <p:nvPicPr>
          <p:cNvPr id="21" name="Obraz 20" descr="V:\ZI\DOKUMENTACJA FOTOGRAFICZNA INWESTYCJI\2020\Budowa drogi ul. Żołnierzy Wyklętych - kontynuacja\kwiecień\16.04.2020\20200416_110918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884035"/>
            <a:ext cx="5651499" cy="366011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285864" y="5737282"/>
            <a:ext cx="5485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„Budowa sieci kanalizacji ogólnospławnej w rejonie ulic Ptasia-Widok”</a:t>
            </a:r>
            <a:endParaRPr lang="pl-PL" dirty="0"/>
          </a:p>
        </p:txBody>
      </p:sp>
      <p:pic>
        <p:nvPicPr>
          <p:cNvPr id="22" name="Obraz 21" descr="V:\Miasto\A.Kowalski\== ARCHIWUM ==\== 2019 ==\ptasia_widok\ptasia_widok-45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864" y="1884080"/>
            <a:ext cx="5485064" cy="3659437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pole tekstowe 26"/>
          <p:cNvSpPr txBox="1"/>
          <p:nvPr/>
        </p:nvSpPr>
        <p:spPr>
          <a:xfrm>
            <a:off x="4318032" y="1206256"/>
            <a:ext cx="3935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Wybrane inwestycje w roku 2019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60225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65956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ZADANIA INWESTYCYJNE</a:t>
            </a:r>
          </a:p>
        </p:txBody>
      </p:sp>
      <p:pic>
        <p:nvPicPr>
          <p:cNvPr id="23" name="Obraz 22" descr="V:\Miasto\A.Kowalski\== ARCHIWUM ==\== 2019 ==\stara_garncarnia\garncarnia-34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17" y="1530418"/>
            <a:ext cx="5295583" cy="368929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Obraz 23" descr="V:\Miasto\A.Kowalski\== ARCHIWUM ==\== 2019 ==\stara_garncarnia\garncarnia-224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864" y="1530418"/>
            <a:ext cx="5213667" cy="368929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3903930" y="5383788"/>
            <a:ext cx="4763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„Centra dawnych rzemiosł na szlaku „Via </a:t>
            </a:r>
            <a:r>
              <a:rPr lang="pl-PL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Fabrilis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7202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753557"/>
            <a:ext cx="7406640" cy="344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TRANSPORT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230139" y="1100897"/>
            <a:ext cx="6461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Od </a:t>
            </a:r>
            <a:r>
              <a:rPr lang="pl-PL" b="1" dirty="0"/>
              <a:t>23 czerwca 2018 roku komunikacja miejska jest bezpłatna</a:t>
            </a:r>
            <a:r>
              <a:rPr lang="pl-PL" b="1" dirty="0" smtClean="0"/>
              <a:t>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Średni wiek taboru transportu zbiorowego na początku 2019 r. wynosił 4,74 </a:t>
            </a:r>
            <a:r>
              <a:rPr lang="pl-PL" dirty="0" smtClean="0"/>
              <a:t>lata.</a:t>
            </a:r>
            <a:endParaRPr lang="pl-PL" dirty="0"/>
          </a:p>
        </p:txBody>
      </p:sp>
      <p:pic>
        <p:nvPicPr>
          <p:cNvPr id="25" name="Obraz 2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0636" y="621225"/>
            <a:ext cx="2906020" cy="2634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pole tekstowe 19"/>
          <p:cNvSpPr txBox="1"/>
          <p:nvPr/>
        </p:nvSpPr>
        <p:spPr>
          <a:xfrm>
            <a:off x="230139" y="3946644"/>
            <a:ext cx="72843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Infrastruktura drogowa </a:t>
            </a:r>
            <a:r>
              <a:rPr lang="pl-PL" dirty="0" smtClean="0"/>
              <a:t>w </a:t>
            </a:r>
            <a:r>
              <a:rPr lang="pl-PL" dirty="0"/>
              <a:t>gminie obejmowała na dzień 1 stycznia 2019 r</a:t>
            </a:r>
            <a:r>
              <a:rPr lang="pl-PL" dirty="0" smtClean="0"/>
              <a:t>. </a:t>
            </a:r>
            <a:r>
              <a:rPr lang="pl-PL" b="1" dirty="0" smtClean="0"/>
              <a:t>100,50 km dróg, </a:t>
            </a:r>
            <a:r>
              <a:rPr lang="pl-PL" dirty="0"/>
              <a:t>natomiast na 31 grudnia 2019 r.</a:t>
            </a:r>
            <a:r>
              <a:rPr lang="pl-PL" dirty="0" smtClean="0"/>
              <a:t> </a:t>
            </a:r>
            <a:r>
              <a:rPr lang="pl-PL" b="1" dirty="0" smtClean="0"/>
              <a:t>104,93 km dróg</a:t>
            </a:r>
            <a:r>
              <a:rPr lang="pl-PL" dirty="0" smtClean="0"/>
              <a:t>. </a:t>
            </a:r>
          </a:p>
          <a:p>
            <a:pPr algn="just"/>
            <a:endParaRPr lang="pl-PL" dirty="0" smtClean="0"/>
          </a:p>
          <a:p>
            <a:pPr algn="just"/>
            <a:r>
              <a:rPr lang="pl-PL" b="1" dirty="0" smtClean="0"/>
              <a:t>Drogi asfaltowe</a:t>
            </a:r>
            <a:r>
              <a:rPr lang="pl-PL" dirty="0" smtClean="0"/>
              <a:t> </a:t>
            </a:r>
            <a:r>
              <a:rPr lang="pl-PL" dirty="0"/>
              <a:t>pod koniec poprzedniego </a:t>
            </a:r>
            <a:r>
              <a:rPr lang="pl-PL" dirty="0" smtClean="0"/>
              <a:t>roku stanowiły</a:t>
            </a:r>
            <a:r>
              <a:rPr lang="pl-PL" b="1" dirty="0" smtClean="0"/>
              <a:t> 90,01 %.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Długość </a:t>
            </a:r>
            <a:r>
              <a:rPr lang="pl-PL" b="1" dirty="0"/>
              <a:t>ścieżek rowerowych </a:t>
            </a:r>
            <a:r>
              <a:rPr lang="pl-PL" dirty="0"/>
              <a:t>na dzień 1 stycznia </a:t>
            </a:r>
            <a:r>
              <a:rPr lang="pl-PL" dirty="0" smtClean="0"/>
              <a:t>2019 </a:t>
            </a:r>
            <a:r>
              <a:rPr lang="pl-PL" dirty="0"/>
              <a:t>r. wynosiła </a:t>
            </a:r>
            <a:r>
              <a:rPr lang="pl-PL" b="1" dirty="0" smtClean="0"/>
              <a:t>30,16 </a:t>
            </a:r>
            <a:r>
              <a:rPr lang="pl-PL" b="1" dirty="0"/>
              <a:t>km</a:t>
            </a:r>
            <a:r>
              <a:rPr lang="pl-PL" dirty="0"/>
              <a:t>, </a:t>
            </a:r>
            <a:r>
              <a:rPr lang="pl-PL" dirty="0" smtClean="0"/>
              <a:t>natomiast na </a:t>
            </a:r>
            <a:r>
              <a:rPr lang="pl-PL" dirty="0"/>
              <a:t>31 grudnia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dirty="0" smtClean="0"/>
              <a:t> </a:t>
            </a:r>
            <a:r>
              <a:rPr lang="pl-PL" b="1" dirty="0" smtClean="0"/>
              <a:t>30,40 km</a:t>
            </a:r>
            <a:r>
              <a:rPr lang="pl-PL" b="1" dirty="0"/>
              <a:t>.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0" y="3378797"/>
            <a:ext cx="740664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DROGI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2" name="Obraz 21" descr="https://www.mzk.boleslawiec.pl/upload/upload/gopay.pn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16259" y="3690899"/>
            <a:ext cx="1729541" cy="237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7740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mieszkaniowa i komunalna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57709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GOSPODARKA ODPADAMI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25336" y="969712"/>
            <a:ext cx="11782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 </a:t>
            </a:r>
            <a:r>
              <a:rPr lang="pl-PL" dirty="0"/>
              <a:t>gminie </a:t>
            </a:r>
            <a:r>
              <a:rPr lang="pl-PL" b="1" dirty="0"/>
              <a:t>nie funkcjonują zakłady szczególnie uciążliwe dla </a:t>
            </a:r>
            <a:r>
              <a:rPr lang="pl-PL" b="1" dirty="0" smtClean="0"/>
              <a:t>środowiska</a:t>
            </a:r>
            <a:r>
              <a:rPr lang="pl-PL" dirty="0"/>
              <a:t>.</a:t>
            </a:r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/>
              <a:t>W roku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b="1" dirty="0"/>
              <a:t>100 % ścieków poddano oczyszczeniu</a:t>
            </a:r>
            <a:r>
              <a:rPr lang="pl-PL" dirty="0"/>
              <a:t>, </a:t>
            </a:r>
            <a:r>
              <a:rPr lang="pl-PL" b="1" dirty="0"/>
              <a:t>99, 5% </a:t>
            </a:r>
            <a:r>
              <a:rPr lang="pl-PL" dirty="0"/>
              <a:t>mieszkań korzystało </a:t>
            </a:r>
            <a:r>
              <a:rPr lang="pl-PL" dirty="0" smtClean="0"/>
              <a:t>z </a:t>
            </a:r>
            <a:r>
              <a:rPr lang="pl-PL" dirty="0"/>
              <a:t>oczyszczalni ścieków komunalnych. 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/>
              <a:t>ciągu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b="1" dirty="0"/>
              <a:t>zlikwidowano </a:t>
            </a:r>
            <a:r>
              <a:rPr lang="pl-PL" b="1" dirty="0" smtClean="0"/>
              <a:t>34 dzikie wysypiska</a:t>
            </a:r>
            <a:r>
              <a:rPr lang="pl-PL" dirty="0" smtClean="0"/>
              <a:t> </a:t>
            </a:r>
            <a:r>
              <a:rPr lang="pl-PL" dirty="0"/>
              <a:t>z terenu </a:t>
            </a:r>
            <a:r>
              <a:rPr lang="pl-PL" dirty="0" smtClean="0"/>
              <a:t>miasta.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Na koniec roku 2019 na </a:t>
            </a:r>
            <a:r>
              <a:rPr lang="pl-PL" b="1" dirty="0" smtClean="0"/>
              <a:t>1 mieszkańca </a:t>
            </a:r>
            <a:r>
              <a:rPr lang="pl-PL" dirty="0" smtClean="0"/>
              <a:t>gminy przypadało </a:t>
            </a:r>
            <a:r>
              <a:rPr lang="pl-PL" b="1" dirty="0"/>
              <a:t>86,64 kg </a:t>
            </a:r>
            <a:r>
              <a:rPr lang="pl-PL" dirty="0" smtClean="0"/>
              <a:t>selektywnie zebranych </a:t>
            </a:r>
            <a:r>
              <a:rPr lang="pl-PL" b="1" dirty="0" smtClean="0"/>
              <a:t>odpadów komunalnych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oraz </a:t>
            </a:r>
            <a:r>
              <a:rPr lang="pl-PL" b="1" dirty="0"/>
              <a:t>235,32 kg zmieszanych </a:t>
            </a:r>
            <a:r>
              <a:rPr lang="pl-PL" b="1" dirty="0" smtClean="0"/>
              <a:t>odpadów komunalnych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9900" y="3797083"/>
            <a:ext cx="76935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/>
              <a:t>W </a:t>
            </a:r>
            <a:r>
              <a:rPr lang="pl-PL" b="1" dirty="0"/>
              <a:t>2019 r. </a:t>
            </a:r>
            <a:r>
              <a:rPr lang="pl-PL" dirty="0"/>
              <a:t>kontynuowano Program Bolesławieckiego Roweru Miejskiego </a:t>
            </a:r>
            <a:r>
              <a:rPr lang="pl-PL" b="1" dirty="0"/>
              <a:t>„BROM". </a:t>
            </a:r>
            <a:r>
              <a:rPr lang="pl-PL" dirty="0" smtClean="0"/>
              <a:t>Zakres </a:t>
            </a:r>
            <a:r>
              <a:rPr lang="pl-PL" dirty="0"/>
              <a:t>rzeczowy zadania dotyczył m. in. dostarczenia licencji do oprogramowania ROOVEE służącego do zarządzania flotą rowerów, konfiguracji </a:t>
            </a:r>
            <a:r>
              <a:rPr lang="pl-PL" b="1" dirty="0"/>
              <a:t>stref funkcjonowania </a:t>
            </a:r>
            <a:r>
              <a:rPr lang="pl-PL" dirty="0"/>
              <a:t>systemu oraz zwrotu </a:t>
            </a:r>
            <a:r>
              <a:rPr lang="pl-PL" dirty="0" smtClean="0"/>
              <a:t>i </a:t>
            </a:r>
            <a:r>
              <a:rPr lang="pl-PL" b="1" dirty="0" err="1" smtClean="0"/>
              <a:t>wypożyczeń</a:t>
            </a:r>
            <a:r>
              <a:rPr lang="pl-PL" b="1" dirty="0" smtClean="0"/>
              <a:t> </a:t>
            </a:r>
            <a:r>
              <a:rPr lang="pl-PL" b="1" dirty="0"/>
              <a:t>30 sztuk </a:t>
            </a:r>
            <a:r>
              <a:rPr lang="pl-PL" dirty="0"/>
              <a:t>rowerów oraz oznaczenia rowerów </a:t>
            </a:r>
            <a:r>
              <a:rPr lang="pl-PL" b="1" dirty="0"/>
              <a:t>i 8 stacji parkowania</a:t>
            </a:r>
            <a:r>
              <a:rPr lang="pl-PL" dirty="0" smtClean="0"/>
              <a:t>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Uruchomiono </a:t>
            </a:r>
            <a:r>
              <a:rPr lang="pl-PL" dirty="0"/>
              <a:t>stronę www: </a:t>
            </a:r>
            <a:r>
              <a:rPr lang="pl-PL" u="sng" dirty="0">
                <a:hlinkClick r:id="rId3"/>
              </a:rPr>
              <a:t>https://brom.bike/</a:t>
            </a:r>
            <a:r>
              <a:rPr lang="pl-PL" dirty="0"/>
              <a:t> 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Wydatki </a:t>
            </a:r>
            <a:r>
              <a:rPr lang="pl-PL" dirty="0"/>
              <a:t>poniesione: </a:t>
            </a:r>
            <a:r>
              <a:rPr lang="pl-PL" b="1" dirty="0"/>
              <a:t>124 800 zł. </a:t>
            </a:r>
          </a:p>
          <a:p>
            <a:pPr algn="just"/>
            <a:endParaRPr lang="pl-PL" b="1" dirty="0"/>
          </a:p>
        </p:txBody>
      </p:sp>
      <p:sp>
        <p:nvSpPr>
          <p:cNvPr id="20" name="Prostokąt 19"/>
          <p:cNvSpPr/>
          <p:nvPr/>
        </p:nvSpPr>
        <p:spPr>
          <a:xfrm>
            <a:off x="3087776" y="3364914"/>
            <a:ext cx="6016447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OCHRONA ŚRODOWISKA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Obraz 2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636" y="3963013"/>
            <a:ext cx="3350307" cy="2201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45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/>
        </p:nvGrpSpPr>
        <p:grpSpPr>
          <a:xfrm>
            <a:off x="0" y="6144762"/>
            <a:ext cx="12192000" cy="621798"/>
            <a:chOff x="0" y="6144762"/>
            <a:chExt cx="12192000" cy="621798"/>
          </a:xfrm>
        </p:grpSpPr>
        <p:cxnSp>
          <p:nvCxnSpPr>
            <p:cNvPr id="3" name="Łącznik prosty 2"/>
            <p:cNvCxnSpPr/>
            <p:nvPr/>
          </p:nvCxnSpPr>
          <p:spPr>
            <a:xfrm>
              <a:off x="0" y="6491879"/>
              <a:ext cx="12192000" cy="9502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" name="Łącznik prosty 3"/>
            <p:cNvCxnSpPr/>
            <p:nvPr/>
          </p:nvCxnSpPr>
          <p:spPr>
            <a:xfrm>
              <a:off x="0" y="6420459"/>
              <a:ext cx="12192000" cy="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" name="Łącznik prosty 4"/>
            <p:cNvCxnSpPr/>
            <p:nvPr/>
          </p:nvCxnSpPr>
          <p:spPr>
            <a:xfrm>
              <a:off x="0" y="6572566"/>
              <a:ext cx="12192000" cy="2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6" name="Picture 2" descr="Miasto Bolesławiec_bez tł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030" y="6144762"/>
              <a:ext cx="538834" cy="62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pole tekstowe 8"/>
          <p:cNvSpPr txBox="1"/>
          <p:nvPr/>
        </p:nvSpPr>
        <p:spPr>
          <a:xfrm>
            <a:off x="8370636" y="6581001"/>
            <a:ext cx="4028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RAPORT O STANIE MIASTA BOLESŁAWIEC ZA ROK 2019</a:t>
            </a:r>
            <a:endParaRPr lang="pl-PL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0" y="115330"/>
            <a:ext cx="12192000" cy="34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286773" y="1828268"/>
            <a:ext cx="1147660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sz="1200" dirty="0"/>
              <a:t>Szanowni Państwo,</a:t>
            </a:r>
          </a:p>
          <a:p>
            <a:r>
              <a:rPr lang="pl-PL" sz="1200" dirty="0"/>
              <a:t>Zgodnie z ustawą o samorządzie gminnym przedkładam Państwu „Raport o stanie miasta” za rok 2019. To drugie tego typu opracowanie w obecnej pięcioletniej kadencji. "Raport o stanie miasta" prezentuje zadania realizowane dla mieszkańców, wynikające ze strategii miasta oraz będące konsekwencją przyjętych przez Radę Miasta Bolesławiec uchwał,  programów dotyczących poszczególnych dziedzin oraz strategii szczegółowych. </a:t>
            </a:r>
          </a:p>
          <a:p>
            <a:r>
              <a:rPr lang="pl-PL" sz="1200" dirty="0"/>
              <a:t>Wzorem poprzedniego opracowania, Raport zawiera roczne dane z poszczególnych obszarów funkcjonowania miasta, odzwierciedlając tym samym działalność samorządu oraz rozwój Bolesławca. Dokument powstał  na podstawie materiałów z wydziałów Urzędu Miasta Bolesławiec, miejskich jednostek organizacyjnych oraz spółek, w których udziały ma Gmina Miejska Bolesławiec.</a:t>
            </a:r>
          </a:p>
          <a:p>
            <a:r>
              <a:rPr lang="pl-PL" sz="1200" dirty="0"/>
              <a:t>Raport za 2019 rok prezentuje kluczowe aspekty składające się na współczesny charakter miasta, jego dynamiczny rozwój oraz szereg różnorodnych  aktywności mieszkańców naszego miasta. </a:t>
            </a:r>
          </a:p>
          <a:p>
            <a:r>
              <a:rPr lang="pl-PL" sz="1200" dirty="0"/>
              <a:t>Zachęcam Państwa do zapoznania się z zawartymi w dokumencie informacjami. Mam nadzieję, że opracowanie będzie dla Państwa interesującą lekturą, która w sposób rzetelny informuje o działaniach samorządu miejskiego oraz będzie stanowiło kompendium wiedzy na temat naszego miasta.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Prostokąt 35"/>
          <p:cNvSpPr/>
          <p:nvPr/>
        </p:nvSpPr>
        <p:spPr>
          <a:xfrm>
            <a:off x="7678153" y="4632194"/>
            <a:ext cx="3481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2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Prezydent Miasta Bolesławiec </a:t>
            </a:r>
            <a:endParaRPr lang="pl-PL" altLang="pl-PL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2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Piotr </a:t>
            </a:r>
            <a:r>
              <a:rPr lang="pl-PL" altLang="pl-PL" sz="12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Roman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173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przestrzenna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577092"/>
            <a:ext cx="12192000" cy="6615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OCHRONA 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ZABYTKÓW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60857" y="2084722"/>
            <a:ext cx="56555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Dnia</a:t>
            </a:r>
            <a:r>
              <a:rPr lang="pl-PL" b="1" dirty="0"/>
              <a:t> 25 września 2019 r. </a:t>
            </a:r>
            <a:r>
              <a:rPr lang="pl-PL" dirty="0"/>
              <a:t>Rada Miasta Bolesławiec podjęła uchwałę</a:t>
            </a:r>
            <a:r>
              <a:rPr lang="pl-PL" b="1" dirty="0"/>
              <a:t> NR X/114/2019 </a:t>
            </a:r>
            <a:r>
              <a:rPr lang="pl-PL" dirty="0"/>
              <a:t>w sprawie przyjęcia </a:t>
            </a:r>
            <a:r>
              <a:rPr lang="pl-PL" b="1" dirty="0"/>
              <a:t>"Gminnego Programu Opieki nad Zabytkami Miasta Bolesławiec na lata 2019 - 2022". </a:t>
            </a:r>
            <a:endParaRPr lang="pl-PL" b="1" dirty="0" smtClean="0"/>
          </a:p>
          <a:p>
            <a:pPr algn="just"/>
            <a:endParaRPr lang="pl-PL" b="1" dirty="0"/>
          </a:p>
          <a:p>
            <a:pPr algn="just"/>
            <a:r>
              <a:rPr lang="pl-PL" dirty="0"/>
              <a:t>Dnia </a:t>
            </a:r>
            <a:r>
              <a:rPr lang="pl-PL" b="1" dirty="0"/>
              <a:t>19 sierpnia 2019 r. </a:t>
            </a:r>
            <a:r>
              <a:rPr lang="pl-PL" dirty="0"/>
              <a:t>Prezydent Miasta Bolesławiec wydał zarządzenie </a:t>
            </a:r>
            <a:r>
              <a:rPr lang="pl-PL" b="1" dirty="0"/>
              <a:t>Nr 251/2019 </a:t>
            </a:r>
            <a:r>
              <a:rPr lang="pl-PL" dirty="0"/>
              <a:t>w sprawie zmiany zarządzenia Nr 79/2016 Prezydenta Miasta Bolesławiec z dnia 3 marca 2016 r. w sprawie założenia Gminnej Ewidencji Zabytków Miasta </a:t>
            </a:r>
            <a:r>
              <a:rPr lang="pl-PL" dirty="0" smtClean="0"/>
              <a:t>Bolesławiec. </a:t>
            </a:r>
          </a:p>
          <a:p>
            <a:pPr algn="just"/>
            <a:endParaRPr lang="pl-PL" dirty="0" smtClean="0"/>
          </a:p>
          <a:p>
            <a:pPr marL="342900" indent="-342900" algn="just">
              <a:buFont typeface="+mj-lt"/>
              <a:buAutoNum type="arabicParenR"/>
            </a:pPr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888" y="1432183"/>
            <a:ext cx="5007189" cy="4829629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453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przestrzenna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577092"/>
            <a:ext cx="6168044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PLANOWANIE PRZESTRZENNE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15900" y="1205718"/>
            <a:ext cx="530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Miasto </a:t>
            </a:r>
            <a:r>
              <a:rPr lang="pl-PL" dirty="0"/>
              <a:t>Bolesławiec posiada </a:t>
            </a:r>
            <a:r>
              <a:rPr lang="pl-PL" b="1" dirty="0"/>
              <a:t>całkowite pokrycie obowiązującymi planami miejscowymi. </a:t>
            </a:r>
            <a:endParaRPr lang="pl-PL" dirty="0" smtClean="0"/>
          </a:p>
          <a:p>
            <a:pPr algn="just"/>
            <a:r>
              <a:rPr lang="pl-PL" dirty="0" smtClean="0"/>
              <a:t>W 2019 </a:t>
            </a:r>
            <a:r>
              <a:rPr lang="pl-PL" dirty="0"/>
              <a:t>r. nie wydano decyzji o ustaleniu lokalizacji inwestycji celu </a:t>
            </a:r>
            <a:r>
              <a:rPr lang="pl-PL" dirty="0" smtClean="0"/>
              <a:t>publicznego.</a:t>
            </a:r>
            <a:endParaRPr lang="pl-PL" dirty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W roku 2019 uchwalono </a:t>
            </a:r>
            <a:r>
              <a:rPr lang="pl-PL" b="1" dirty="0" smtClean="0"/>
              <a:t>12 miejscowych planów zagospodarowania przestrzennego</a:t>
            </a:r>
            <a:r>
              <a:rPr lang="pl-PL" dirty="0" smtClean="0"/>
              <a:t> oraz rozpoczęto procedurę </a:t>
            </a:r>
            <a:r>
              <a:rPr lang="pl-PL" b="1" dirty="0" smtClean="0"/>
              <a:t>2 kolejnych planów miejscowych.</a:t>
            </a:r>
            <a:endParaRPr lang="pl-PL" b="1" dirty="0"/>
          </a:p>
        </p:txBody>
      </p:sp>
      <p:pic>
        <p:nvPicPr>
          <p:cNvPr id="20" name="Obraz 19" descr="plany20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01" y="1269632"/>
            <a:ext cx="5765800" cy="405357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Obraz 20" descr="przyst_201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890" y="3625371"/>
            <a:ext cx="3420110" cy="2244410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5994401" y="5434879"/>
            <a:ext cx="576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Granice miejscowych planów zagospodarowania przestrzennego uchwalonych w 2019 r.</a:t>
            </a:r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820546" y="5981110"/>
            <a:ext cx="3624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Granice procedur planistycznych rozpoczętych w 2019r.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1682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REWITALIZACJA</a:t>
            </a:r>
            <a:endParaRPr lang="pl-PL" b="1" kern="0" cap="all" spc="75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37237" y="687079"/>
            <a:ext cx="1191752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Gminny Program </a:t>
            </a:r>
            <a:r>
              <a:rPr lang="pl-PL" b="1" dirty="0"/>
              <a:t>Rewitalizacji</a:t>
            </a:r>
            <a:r>
              <a:rPr lang="pl-PL" dirty="0"/>
              <a:t> Gminy Miejskiej Bolesławiec </a:t>
            </a:r>
            <a:r>
              <a:rPr lang="pl-PL" dirty="0" smtClean="0"/>
              <a:t>uchwalono </a:t>
            </a:r>
            <a:r>
              <a:rPr lang="pl-PL" b="1" dirty="0"/>
              <a:t>28 września 2016</a:t>
            </a:r>
            <a:r>
              <a:rPr lang="pl-PL" dirty="0"/>
              <a:t> r. </a:t>
            </a:r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w programie zaplanowano </a:t>
            </a:r>
            <a:r>
              <a:rPr lang="pl-PL" b="1" dirty="0" smtClean="0"/>
              <a:t>56 zadań projektowych </a:t>
            </a:r>
          </a:p>
          <a:p>
            <a:pPr algn="ctr"/>
            <a:endParaRPr lang="pl-PL" b="1" dirty="0" smtClean="0"/>
          </a:p>
          <a:p>
            <a:pPr algn="ctr"/>
            <a:r>
              <a:rPr lang="pl-PL" dirty="0" smtClean="0"/>
              <a:t>wnioskodawcami i beneficjentami zadań były </a:t>
            </a:r>
            <a:r>
              <a:rPr lang="pl-PL" b="1" dirty="0" smtClean="0"/>
              <a:t>JST , Spółki Miejskie, jednostki organizacyjne, stowarzyszenia, prywatni przedsiębiorcy i inne organizacje. 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W </a:t>
            </a:r>
            <a:r>
              <a:rPr lang="pl-PL" dirty="0"/>
              <a:t>roku </a:t>
            </a:r>
            <a:r>
              <a:rPr lang="pl-PL" dirty="0" smtClean="0"/>
              <a:t>2019 </a:t>
            </a:r>
            <a:r>
              <a:rPr lang="pl-PL" dirty="0"/>
              <a:t>łącznie zrealizowano </a:t>
            </a:r>
            <a:r>
              <a:rPr lang="pl-PL" b="1" dirty="0" smtClean="0"/>
              <a:t>11 </a:t>
            </a:r>
            <a:r>
              <a:rPr lang="pl-PL" b="1" dirty="0"/>
              <a:t>z 56 zakładanych </a:t>
            </a:r>
            <a:r>
              <a:rPr lang="pl-PL" b="1" dirty="0" smtClean="0"/>
              <a:t>projektów</a:t>
            </a:r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/>
              <a:t>Poniesione nakłady w roku </a:t>
            </a:r>
            <a:r>
              <a:rPr lang="pl-PL" dirty="0" smtClean="0"/>
              <a:t>2019 </a:t>
            </a:r>
            <a:r>
              <a:rPr lang="pl-PL" dirty="0"/>
              <a:t>wyniosły łącznie </a:t>
            </a:r>
            <a:r>
              <a:rPr lang="pl-PL" b="1" dirty="0"/>
              <a:t>ponad 5 mln </a:t>
            </a:r>
            <a:r>
              <a:rPr lang="pl-PL" b="1" dirty="0" smtClean="0"/>
              <a:t>zł.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>
                <a:solidFill>
                  <a:srgbClr val="7030A0"/>
                </a:solidFill>
              </a:rPr>
              <a:t>Gmina </a:t>
            </a:r>
            <a:r>
              <a:rPr lang="pl-PL" b="1" dirty="0">
                <a:solidFill>
                  <a:srgbClr val="7030A0"/>
                </a:solidFill>
              </a:rPr>
              <a:t>Miejska Bolesławiec </a:t>
            </a:r>
            <a:r>
              <a:rPr lang="pl-PL" b="1" dirty="0" smtClean="0">
                <a:solidFill>
                  <a:srgbClr val="7030A0"/>
                </a:solidFill>
              </a:rPr>
              <a:t>realizowała m.in.:</a:t>
            </a:r>
            <a:endParaRPr lang="pl-PL" b="1" dirty="0"/>
          </a:p>
          <a:p>
            <a:pPr algn="ctr"/>
            <a:r>
              <a:rPr lang="pl-PL" dirty="0"/>
              <a:t> „</a:t>
            </a:r>
            <a:r>
              <a:rPr lang="pl-PL" b="1" dirty="0"/>
              <a:t>Bulwar nad </a:t>
            </a:r>
            <a:r>
              <a:rPr lang="pl-PL" b="1" dirty="0" smtClean="0"/>
              <a:t>Bobrem - </a:t>
            </a:r>
            <a:r>
              <a:rPr lang="pl-PL" dirty="0"/>
              <a:t>adaptacja przestrzeni na funkcję sportowo- rekreacyjną</a:t>
            </a:r>
            <a:r>
              <a:rPr lang="pl-PL" dirty="0" smtClean="0"/>
              <a:t>”;</a:t>
            </a:r>
          </a:p>
          <a:p>
            <a:pPr algn="ctr"/>
            <a:r>
              <a:rPr lang="pl-PL" dirty="0" smtClean="0"/>
              <a:t>„</a:t>
            </a:r>
            <a:r>
              <a:rPr lang="pl-PL" b="1" dirty="0"/>
              <a:t>Modernizacja systemu drogowego oraz przestrzeni wokół dworca kolejowego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– </a:t>
            </a:r>
            <a:r>
              <a:rPr lang="pl-PL" dirty="0"/>
              <a:t>adaptacja przestrzeni na potrzeby Centrum Przesiadkowego w Bolesławcu</a:t>
            </a:r>
            <a:r>
              <a:rPr lang="pl-PL" dirty="0" smtClean="0"/>
              <a:t>”;</a:t>
            </a:r>
            <a:endParaRPr lang="pl-PL" dirty="0"/>
          </a:p>
          <a:p>
            <a:pPr algn="ctr"/>
            <a:r>
              <a:rPr lang="pl-PL" b="1" dirty="0" smtClean="0"/>
              <a:t>„</a:t>
            </a:r>
            <a:r>
              <a:rPr lang="pl-PL" b="1" dirty="0"/>
              <a:t>Przebudowa dróg i ulic gminnych</a:t>
            </a:r>
            <a:r>
              <a:rPr lang="pl-PL" b="1" dirty="0" smtClean="0"/>
              <a:t>”;</a:t>
            </a:r>
          </a:p>
          <a:p>
            <a:pPr algn="ctr"/>
            <a:r>
              <a:rPr lang="pl-PL" dirty="0" smtClean="0"/>
              <a:t>„</a:t>
            </a:r>
            <a:r>
              <a:rPr lang="pl-PL" b="1" dirty="0"/>
              <a:t>Przebudowa przestrzeni publicznej - modernizacja podwórek należących do Miasta</a:t>
            </a:r>
            <a:r>
              <a:rPr lang="pl-PL" b="1" dirty="0" smtClean="0"/>
              <a:t>”;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350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Sfera społeczna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577092"/>
            <a:ext cx="6168044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POMOC SPOŁECZNA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71108" y="1029252"/>
            <a:ext cx="56695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Podopiecznymi domu pomocy społecznej </a:t>
            </a:r>
            <a:r>
              <a:rPr lang="pl-PL" dirty="0" smtClean="0"/>
              <a:t>były </a:t>
            </a:r>
            <a:r>
              <a:rPr lang="pl-PL" b="1" dirty="0" smtClean="0"/>
              <a:t>54 osoby.</a:t>
            </a:r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/>
              <a:t>Na 31 grudnia </a:t>
            </a:r>
            <a:r>
              <a:rPr lang="pl-PL" dirty="0" smtClean="0"/>
              <a:t>2019 </a:t>
            </a:r>
            <a:r>
              <a:rPr lang="pl-PL" dirty="0"/>
              <a:t>r</a:t>
            </a:r>
            <a:r>
              <a:rPr lang="pl-PL" dirty="0" smtClean="0"/>
              <a:t>.</a:t>
            </a:r>
            <a:r>
              <a:rPr lang="pl-PL" b="1" dirty="0" smtClean="0"/>
              <a:t> 561 </a:t>
            </a:r>
            <a:r>
              <a:rPr lang="pl-PL" b="1" dirty="0"/>
              <a:t>rodzin </a:t>
            </a:r>
            <a:r>
              <a:rPr lang="pl-PL" dirty="0"/>
              <a:t>otrzymywało zasiłki rodzinne na </a:t>
            </a:r>
            <a:r>
              <a:rPr lang="pl-PL" dirty="0" smtClean="0"/>
              <a:t>dzieci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Na koniec roku 2019 </a:t>
            </a:r>
            <a:r>
              <a:rPr lang="pl-PL" b="1" dirty="0" smtClean="0"/>
              <a:t>3.061 </a:t>
            </a:r>
            <a:r>
              <a:rPr lang="pl-PL" dirty="0" smtClean="0"/>
              <a:t> </a:t>
            </a:r>
            <a:r>
              <a:rPr lang="pl-PL" dirty="0"/>
              <a:t>rodzin pobierało świadczenie wychowawcze (</a:t>
            </a:r>
            <a:r>
              <a:rPr lang="pl-PL" b="1" dirty="0"/>
              <a:t>tzw. 500</a:t>
            </a:r>
            <a:r>
              <a:rPr lang="pl-PL" b="1" dirty="0" smtClean="0"/>
              <a:t>+)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W 2019 </a:t>
            </a:r>
            <a:r>
              <a:rPr lang="pl-PL" dirty="0"/>
              <a:t>r. </a:t>
            </a:r>
            <a:r>
              <a:rPr lang="pl-PL" dirty="0" smtClean="0"/>
              <a:t>w ramach programu rządowego „Dobry </a:t>
            </a:r>
            <a:r>
              <a:rPr lang="pl-PL" dirty="0"/>
              <a:t>start” </a:t>
            </a:r>
            <a:r>
              <a:rPr lang="pl-PL" b="1" dirty="0" smtClean="0"/>
              <a:t>świadczenie tzw</a:t>
            </a:r>
            <a:r>
              <a:rPr lang="pl-PL" b="1" dirty="0"/>
              <a:t>. 300</a:t>
            </a:r>
            <a:r>
              <a:rPr lang="pl-PL" b="1" dirty="0" smtClean="0"/>
              <a:t>+. </a:t>
            </a:r>
            <a:r>
              <a:rPr lang="pl-PL" dirty="0"/>
              <a:t>w</a:t>
            </a:r>
            <a:r>
              <a:rPr lang="pl-PL" dirty="0" smtClean="0"/>
              <a:t>ypłacono na </a:t>
            </a:r>
            <a:r>
              <a:rPr lang="pl-PL" b="1" dirty="0" smtClean="0"/>
              <a:t>3.855 </a:t>
            </a:r>
            <a:r>
              <a:rPr lang="pl-PL" dirty="0" smtClean="0"/>
              <a:t>dzieci.</a:t>
            </a:r>
            <a:endParaRPr lang="pl-PL" b="1" dirty="0" smtClean="0"/>
          </a:p>
          <a:p>
            <a:pPr algn="just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056625" y="579490"/>
            <a:ext cx="6168044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OCHRONA ZDROWIA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6426559" y="1812629"/>
            <a:ext cx="5567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 tzw. </a:t>
            </a:r>
            <a:r>
              <a:rPr lang="pl-PL" dirty="0" smtClean="0"/>
              <a:t>„</a:t>
            </a:r>
            <a:r>
              <a:rPr lang="pl-PL" b="1" dirty="0" smtClean="0"/>
              <a:t>funduszu korkowego” </a:t>
            </a:r>
            <a:r>
              <a:rPr lang="pl-PL" dirty="0"/>
              <a:t>(środków uzyskanych przez gminę z tytułu udzielonych zezwoleń na sprzedaż alkoholu), w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dirty="0" smtClean="0"/>
              <a:t>sfinansowano działania: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- </a:t>
            </a:r>
            <a:r>
              <a:rPr lang="pl-PL" dirty="0"/>
              <a:t>na </a:t>
            </a:r>
            <a:r>
              <a:rPr lang="pl-PL" b="1" dirty="0"/>
              <a:t>p</a:t>
            </a:r>
            <a:r>
              <a:rPr lang="pl-PL" b="1" dirty="0" smtClean="0"/>
              <a:t>rzeciwdziałanie narkomanii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b="1" dirty="0"/>
              <a:t>71. </a:t>
            </a:r>
            <a:r>
              <a:rPr lang="pl-PL" b="1" dirty="0" smtClean="0"/>
              <a:t>420 zł )</a:t>
            </a:r>
            <a:endParaRPr lang="pl-PL" dirty="0"/>
          </a:p>
          <a:p>
            <a:pPr lvl="0" algn="just"/>
            <a:r>
              <a:rPr lang="pl-PL" dirty="0" smtClean="0"/>
              <a:t>- na </a:t>
            </a:r>
            <a:r>
              <a:rPr lang="pl-PL" b="1" dirty="0"/>
              <a:t>p</a:t>
            </a:r>
            <a:r>
              <a:rPr lang="pl-PL" b="1" dirty="0" smtClean="0"/>
              <a:t>rzeciwdziałanie alkoholizmowi </a:t>
            </a:r>
            <a:r>
              <a:rPr lang="pl-PL" b="1" dirty="0"/>
              <a:t>(</a:t>
            </a:r>
            <a:r>
              <a:rPr lang="pl-PL" b="1" dirty="0" smtClean="0"/>
              <a:t>966.751 zł 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587" y="3164873"/>
            <a:ext cx="3554627" cy="355462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353683" y="10122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Gmina Miejska Bolesławiec </a:t>
            </a:r>
            <a:r>
              <a:rPr lang="pl-PL" b="1" dirty="0"/>
              <a:t>nie zarządzała żadnymi podmiotami leczniczymi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5790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EDUKACJA I KULTURA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55643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SZKOŁY PODSTAWOWE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91193" y="987933"/>
            <a:ext cx="11687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Gminie Miejskiej Bolesławiec </a:t>
            </a:r>
            <a:r>
              <a:rPr lang="pl-PL" b="1" dirty="0"/>
              <a:t>w </a:t>
            </a:r>
            <a:r>
              <a:rPr lang="pl-PL" b="1" dirty="0" smtClean="0"/>
              <a:t>2019 </a:t>
            </a:r>
            <a:r>
              <a:rPr lang="pl-PL" b="1" dirty="0"/>
              <a:t>r. </a:t>
            </a:r>
            <a:r>
              <a:rPr lang="pl-PL" dirty="0"/>
              <a:t>funkcjonowało </a:t>
            </a:r>
            <a:r>
              <a:rPr lang="pl-PL" b="1" dirty="0"/>
              <a:t>pięć szkół podstawowych</a:t>
            </a:r>
            <a:r>
              <a:rPr lang="pl-PL" dirty="0"/>
              <a:t>. </a:t>
            </a:r>
            <a:endParaRPr lang="pl-PL" dirty="0" smtClean="0"/>
          </a:p>
          <a:p>
            <a:pPr algn="ctr"/>
            <a:r>
              <a:rPr lang="pl-PL" dirty="0"/>
              <a:t>Gimnazjalne oddziały znajdowały się w fazie wygaszania – do końca roku szkolnego, </a:t>
            </a:r>
          </a:p>
          <a:p>
            <a:pPr algn="ctr"/>
            <a:r>
              <a:rPr lang="pl-PL" dirty="0"/>
              <a:t>tj. 31 sierpnia 2019 r</a:t>
            </a:r>
            <a:r>
              <a:rPr lang="pl-PL" dirty="0" smtClean="0"/>
              <a:t>.</a:t>
            </a:r>
            <a:endParaRPr lang="pl-PL" dirty="0"/>
          </a:p>
          <a:p>
            <a:pPr lvl="0" algn="ctr"/>
            <a:endParaRPr lang="pl-PL" dirty="0"/>
          </a:p>
          <a:p>
            <a:pPr lvl="0" algn="ctr"/>
            <a:r>
              <a:rPr lang="pl-PL" dirty="0"/>
              <a:t>Łącznie </a:t>
            </a:r>
            <a:r>
              <a:rPr lang="pl-PL" b="1" dirty="0"/>
              <a:t>w </a:t>
            </a:r>
            <a:r>
              <a:rPr lang="pl-PL" b="1" dirty="0" smtClean="0"/>
              <a:t>2019 </a:t>
            </a:r>
            <a:r>
              <a:rPr lang="pl-PL" b="1" dirty="0"/>
              <a:t>roku </a:t>
            </a:r>
            <a:r>
              <a:rPr lang="pl-PL" dirty="0"/>
              <a:t>na oświatę </a:t>
            </a:r>
            <a:r>
              <a:rPr lang="pl-PL" dirty="0" smtClean="0"/>
              <a:t>przeznaczono kwotę </a:t>
            </a:r>
            <a:r>
              <a:rPr lang="pl-PL" b="1" dirty="0" smtClean="0"/>
              <a:t>29.391.135 zł.</a:t>
            </a:r>
          </a:p>
          <a:p>
            <a:pPr algn="ctr"/>
            <a:endParaRPr lang="pl-PL" b="1" dirty="0" smtClean="0"/>
          </a:p>
          <a:p>
            <a:pPr algn="ctr"/>
            <a:r>
              <a:rPr lang="pl-PL" b="1" dirty="0" smtClean="0"/>
              <a:t>Prezydent </a:t>
            </a:r>
            <a:r>
              <a:rPr lang="pl-PL" b="1" dirty="0"/>
              <a:t>Miasta</a:t>
            </a:r>
            <a:r>
              <a:rPr lang="pl-PL" dirty="0"/>
              <a:t> w </a:t>
            </a:r>
            <a:r>
              <a:rPr lang="pl-PL" dirty="0" smtClean="0"/>
              <a:t>2019 </a:t>
            </a:r>
            <a:r>
              <a:rPr lang="pl-PL" dirty="0"/>
              <a:t>r. </a:t>
            </a:r>
            <a:r>
              <a:rPr lang="pl-PL" dirty="0" smtClean="0"/>
              <a:t>przyznał stypendia </a:t>
            </a:r>
            <a:r>
              <a:rPr lang="pl-PL" dirty="0"/>
              <a:t>szkolne </a:t>
            </a:r>
            <a:r>
              <a:rPr lang="pl-PL" dirty="0" smtClean="0"/>
              <a:t>dla </a:t>
            </a:r>
            <a:r>
              <a:rPr lang="pl-PL" dirty="0"/>
              <a:t>44 </a:t>
            </a:r>
            <a:r>
              <a:rPr lang="pl-PL" dirty="0" smtClean="0"/>
              <a:t>uczniów. 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0" y="3098631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PRZEDSZKOLA I ŻŁOBKI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14795" y="3666083"/>
            <a:ext cx="81873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</a:t>
            </a:r>
            <a:r>
              <a:rPr lang="pl-PL" dirty="0" smtClean="0"/>
              <a:t>2019 </a:t>
            </a:r>
            <a:r>
              <a:rPr lang="pl-PL" dirty="0"/>
              <a:t>r. funkcjonowało </a:t>
            </a:r>
            <a:r>
              <a:rPr lang="pl-PL" b="1" dirty="0"/>
              <a:t>7 przedszkoli gminnych</a:t>
            </a:r>
            <a:r>
              <a:rPr lang="pl-PL" dirty="0"/>
              <a:t>, w tym </a:t>
            </a:r>
            <a:r>
              <a:rPr lang="pl-PL" b="1" dirty="0"/>
              <a:t>1 przedszkole z oddziałami integracyjnymi</a:t>
            </a:r>
            <a:r>
              <a:rPr lang="pl-PL" dirty="0"/>
              <a:t>. 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dirty="0"/>
              <a:t>D</a:t>
            </a:r>
            <a:r>
              <a:rPr lang="pl-PL" dirty="0" smtClean="0"/>
              <a:t>o </a:t>
            </a:r>
            <a:r>
              <a:rPr lang="pl-PL" dirty="0"/>
              <a:t>przedszkoli uczęszczało </a:t>
            </a:r>
            <a:r>
              <a:rPr lang="pl-PL" b="1" dirty="0" smtClean="0"/>
              <a:t>809 dzieci.</a:t>
            </a:r>
          </a:p>
          <a:p>
            <a:pPr algn="ctr"/>
            <a:endParaRPr lang="pl-PL" b="1" dirty="0" smtClean="0"/>
          </a:p>
          <a:p>
            <a:pPr algn="ctr"/>
            <a:r>
              <a:rPr lang="pl-PL" dirty="0" smtClean="0"/>
              <a:t>Łącznie </a:t>
            </a:r>
            <a:r>
              <a:rPr lang="pl-PL" dirty="0"/>
              <a:t>w </a:t>
            </a:r>
            <a:r>
              <a:rPr lang="pl-PL" dirty="0" smtClean="0"/>
              <a:t>2019 </a:t>
            </a:r>
            <a:r>
              <a:rPr lang="pl-PL" dirty="0"/>
              <a:t>roku na przedszkola publiczne i niepubliczne przeznaczono z budżetu miasta kwotę </a:t>
            </a:r>
            <a:r>
              <a:rPr lang="pl-PL" b="1" dirty="0" smtClean="0"/>
              <a:t>15.989.101 zł.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69108" y="5774406"/>
            <a:ext cx="7433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Ponadto w gminie funkcjonowały </a:t>
            </a:r>
            <a:r>
              <a:rPr lang="pl-PL" b="1" dirty="0"/>
              <a:t>2 oddziały żłobkowe </a:t>
            </a:r>
            <a:r>
              <a:rPr lang="pl-PL" dirty="0"/>
              <a:t>w MPP nr 5.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186" y="4707105"/>
            <a:ext cx="1976701" cy="1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5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EDUKACJA I KULTURA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556432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MIEJSKA BIBLIOTEKA PUBLICZNA – CENTRUM WIEDZY</a:t>
            </a:r>
            <a:endParaRPr lang="pl-PL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36913" y="1021771"/>
            <a:ext cx="11862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całym 2019 roku </a:t>
            </a:r>
            <a:r>
              <a:rPr lang="pl-PL" b="1" dirty="0"/>
              <a:t>Miejska Biblioteka Publiczna im. C.K. Norwida – Centrum Wiedzy </a:t>
            </a:r>
            <a:r>
              <a:rPr lang="pl-PL" dirty="0"/>
              <a:t>funkcjonowała w nowej </a:t>
            </a:r>
            <a:r>
              <a:rPr lang="pl-PL" dirty="0" smtClean="0"/>
              <a:t>siedzibie </a:t>
            </a:r>
            <a:br>
              <a:rPr lang="pl-PL" dirty="0" smtClean="0"/>
            </a:br>
            <a:r>
              <a:rPr lang="pl-PL" dirty="0" smtClean="0"/>
              <a:t>przy ul. Głowackiego 5</a:t>
            </a:r>
          </a:p>
          <a:p>
            <a:pPr algn="ctr"/>
            <a:r>
              <a:rPr lang="pl-PL" dirty="0" smtClean="0"/>
              <a:t>MBP-CW posiada filię przy </a:t>
            </a:r>
            <a:r>
              <a:rPr lang="pl-PL" dirty="0"/>
              <a:t>ul. </a:t>
            </a:r>
            <a:r>
              <a:rPr lang="pl-PL" dirty="0" err="1"/>
              <a:t>Staroszkolnej</a:t>
            </a:r>
            <a:r>
              <a:rPr lang="pl-PL" dirty="0"/>
              <a:t> </a:t>
            </a:r>
            <a:r>
              <a:rPr lang="pl-PL" dirty="0" smtClean="0"/>
              <a:t>6c</a:t>
            </a:r>
          </a:p>
          <a:p>
            <a:pPr algn="ctr"/>
            <a:r>
              <a:rPr lang="pl-PL" dirty="0" smtClean="0"/>
              <a:t> </a:t>
            </a:r>
          </a:p>
          <a:p>
            <a:pPr algn="ctr"/>
            <a:r>
              <a:rPr lang="pl-PL" dirty="0"/>
              <a:t>W 2019 r. Miejska Biblioteka Publiczna – Centrum Wiedzy zapewniła możliwość wypożyczenia płyt CD i </a:t>
            </a:r>
            <a:r>
              <a:rPr lang="pl-PL" dirty="0" smtClean="0"/>
              <a:t>DVD.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W </a:t>
            </a:r>
            <a:r>
              <a:rPr lang="pl-PL" dirty="0" smtClean="0"/>
              <a:t>2019 </a:t>
            </a:r>
            <a:r>
              <a:rPr lang="pl-PL" dirty="0"/>
              <a:t>roku na prowadzenie bibliotek i upowszechnianie czytelnictwa gmina przeznaczyła </a:t>
            </a:r>
            <a:r>
              <a:rPr lang="pl-PL" b="1" dirty="0" smtClean="0"/>
              <a:t>1.447.631 zł</a:t>
            </a:r>
            <a:endParaRPr lang="pl-PL" b="1" dirty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21" name="Prostokąt 20"/>
          <p:cNvSpPr/>
          <p:nvPr/>
        </p:nvSpPr>
        <p:spPr>
          <a:xfrm>
            <a:off x="0" y="3098919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MUZEUM CERAMIKI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144088" y="3511482"/>
            <a:ext cx="85514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W gminie </a:t>
            </a:r>
            <a:r>
              <a:rPr lang="pl-PL" b="1" dirty="0"/>
              <a:t>w </a:t>
            </a:r>
            <a:r>
              <a:rPr lang="pl-PL" b="1" dirty="0" smtClean="0"/>
              <a:t>2019 </a:t>
            </a:r>
            <a:r>
              <a:rPr lang="pl-PL" b="1" dirty="0"/>
              <a:t>r. </a:t>
            </a:r>
            <a:r>
              <a:rPr lang="pl-PL" dirty="0"/>
              <a:t>funkcjonowało jedno muzeum – </a:t>
            </a:r>
            <a:r>
              <a:rPr lang="pl-PL" b="1" dirty="0"/>
              <a:t>Muzeum Ceramiki, posiadające dwa działy: Dział Ceramiki i Dział Historii Miasta.</a:t>
            </a:r>
            <a:r>
              <a:rPr lang="pl-PL" dirty="0"/>
              <a:t> W strukturach Muzeum działa również </a:t>
            </a:r>
            <a:r>
              <a:rPr lang="pl-PL" b="1" dirty="0"/>
              <a:t>Punkt Informacji Turystycznej</a:t>
            </a:r>
            <a:r>
              <a:rPr lang="pl-PL" dirty="0"/>
              <a:t>.</a:t>
            </a:r>
            <a:endParaRPr lang="pl-PL" dirty="0" smtClean="0"/>
          </a:p>
          <a:p>
            <a:pPr algn="just"/>
            <a:r>
              <a:rPr lang="pl-PL" dirty="0"/>
              <a:t>W obydwu budynkach muzealnych </a:t>
            </a:r>
            <a:r>
              <a:rPr lang="pl-PL" dirty="0" smtClean="0"/>
              <a:t>zaprezentowano </a:t>
            </a:r>
            <a:r>
              <a:rPr lang="pl-PL" b="1" dirty="0" smtClean="0"/>
              <a:t>10</a:t>
            </a:r>
            <a:r>
              <a:rPr lang="pl-PL" dirty="0" smtClean="0"/>
              <a:t> </a:t>
            </a:r>
            <a:r>
              <a:rPr lang="pl-PL" b="1" dirty="0" smtClean="0"/>
              <a:t>zróżnicowanych </a:t>
            </a:r>
            <a:r>
              <a:rPr lang="pl-PL" b="1" dirty="0"/>
              <a:t>tematycznie wystaw </a:t>
            </a:r>
            <a:r>
              <a:rPr lang="pl-PL" b="1" dirty="0" smtClean="0"/>
              <a:t>czasowych</a:t>
            </a:r>
            <a:r>
              <a:rPr lang="pl-PL" b="1" dirty="0"/>
              <a:t>,</a:t>
            </a:r>
            <a:r>
              <a:rPr lang="pl-PL" b="1" dirty="0" smtClean="0"/>
              <a:t> </a:t>
            </a:r>
            <a:r>
              <a:rPr lang="pl-PL" dirty="0" smtClean="0"/>
              <a:t>przygotowano </a:t>
            </a:r>
            <a:r>
              <a:rPr lang="pl-PL" dirty="0"/>
              <a:t>również </a:t>
            </a:r>
            <a:r>
              <a:rPr lang="pl-PL" b="1" dirty="0" smtClean="0"/>
              <a:t>wystawy </a:t>
            </a:r>
            <a:r>
              <a:rPr lang="pl-PL" b="1" dirty="0"/>
              <a:t>czasowe planszowe</a:t>
            </a:r>
            <a:r>
              <a:rPr lang="pl-PL" dirty="0"/>
              <a:t>, prezentowane na bolesławieckim </a:t>
            </a:r>
            <a:r>
              <a:rPr lang="pl-PL" dirty="0" smtClean="0"/>
              <a:t>rynku, </a:t>
            </a:r>
            <a:r>
              <a:rPr lang="pl-PL" dirty="0"/>
              <a:t>w</a:t>
            </a:r>
            <a:r>
              <a:rPr lang="pl-PL" dirty="0" smtClean="0"/>
              <a:t>ydano </a:t>
            </a:r>
            <a:r>
              <a:rPr lang="pl-PL" b="1" dirty="0" smtClean="0"/>
              <a:t>5 publikacji, przeprowadzono 6 programów badawczych.</a:t>
            </a:r>
          </a:p>
          <a:p>
            <a:pPr algn="just"/>
            <a:endParaRPr lang="pl-PL" b="1" dirty="0"/>
          </a:p>
          <a:p>
            <a:pPr algn="just"/>
            <a:r>
              <a:rPr lang="pl-PL" dirty="0"/>
              <a:t>Na działalność merytoryczną wydatkowano </a:t>
            </a:r>
            <a:r>
              <a:rPr lang="pl-PL" b="1" dirty="0" smtClean="0"/>
              <a:t>620.340 </a:t>
            </a:r>
            <a:r>
              <a:rPr lang="pl-PL" b="1" dirty="0"/>
              <a:t>zł</a:t>
            </a:r>
            <a:r>
              <a:rPr lang="pl-PL" dirty="0"/>
              <a:t>. W roku 2019 realizowano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7 </a:t>
            </a:r>
            <a:r>
              <a:rPr lang="pl-PL" dirty="0"/>
              <a:t>projektów współfinansowanych ze środków UE.  </a:t>
            </a:r>
            <a:endParaRPr lang="pl-PL" b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923" y="3607013"/>
            <a:ext cx="2530728" cy="24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EDUKACJA I KULTURA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180912" y="610850"/>
            <a:ext cx="116710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dirty="0"/>
          </a:p>
          <a:p>
            <a:pPr algn="ctr"/>
            <a:r>
              <a:rPr lang="pl-PL" dirty="0" smtClean="0"/>
              <a:t>(</a:t>
            </a:r>
            <a:r>
              <a:rPr lang="pl-PL" dirty="0"/>
              <a:t>BOK – </a:t>
            </a:r>
            <a:r>
              <a:rPr lang="pl-PL" dirty="0" smtClean="0"/>
              <a:t>MCC, sala </a:t>
            </a:r>
            <a:r>
              <a:rPr lang="pl-PL" dirty="0"/>
              <a:t>kina </a:t>
            </a:r>
            <a:r>
              <a:rPr lang="pl-PL" dirty="0" smtClean="0"/>
              <a:t>„FORUM” </a:t>
            </a:r>
            <a:r>
              <a:rPr lang="pl-PL" dirty="0"/>
              <a:t>oraz Centrum Integracji Kulturalnej „ORZEŁ</a:t>
            </a:r>
            <a:r>
              <a:rPr lang="pl-PL" dirty="0" smtClean="0"/>
              <a:t>”)</a:t>
            </a:r>
          </a:p>
          <a:p>
            <a:pPr algn="just"/>
            <a:endParaRPr lang="pl-PL" dirty="0" smtClean="0"/>
          </a:p>
          <a:p>
            <a:pPr lvl="7" algn="just"/>
            <a:r>
              <a:rPr lang="pl-PL" dirty="0" smtClean="0"/>
              <a:t>W 2019 r. zorganizowano wydarzenia: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17 </a:t>
            </a:r>
            <a:r>
              <a:rPr lang="pl-PL" b="1" dirty="0"/>
              <a:t>wystaw, </a:t>
            </a:r>
            <a:endParaRPr lang="pl-PL" b="1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40 </a:t>
            </a:r>
            <a:r>
              <a:rPr lang="pl-PL" b="1" dirty="0" smtClean="0"/>
              <a:t>bezpłatnych warsztatów </a:t>
            </a:r>
            <a:r>
              <a:rPr lang="pl-PL" b="1" dirty="0" smtClean="0"/>
              <a:t>dla </a:t>
            </a:r>
            <a:r>
              <a:rPr lang="pl-PL" b="1" dirty="0"/>
              <a:t>dzieci i młodzieży, </a:t>
            </a:r>
            <a:endParaRPr lang="pl-PL" b="1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7 konkursów</a:t>
            </a:r>
            <a:r>
              <a:rPr lang="pl-PL" b="1" dirty="0"/>
              <a:t>, </a:t>
            </a:r>
            <a:endParaRPr lang="pl-PL" b="1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24 </a:t>
            </a:r>
            <a:r>
              <a:rPr lang="pl-PL" b="1" dirty="0" smtClean="0"/>
              <a:t>spektakle </a:t>
            </a:r>
            <a:r>
              <a:rPr lang="pl-PL" dirty="0"/>
              <a:t>(Amatorski Ruch Artystyczny), </a:t>
            </a:r>
            <a:endParaRPr lang="pl-PL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24 koncerty </a:t>
            </a:r>
            <a:r>
              <a:rPr lang="pl-PL" dirty="0"/>
              <a:t>(Amatorski Ruch Artystyczny), </a:t>
            </a:r>
            <a:endParaRPr lang="pl-PL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167 </a:t>
            </a:r>
            <a:r>
              <a:rPr lang="pl-PL" b="1" dirty="0"/>
              <a:t>wydarzeń /spotkań /koncertów podczas imprez masowych</a:t>
            </a:r>
            <a:r>
              <a:rPr lang="pl-PL" dirty="0" smtClean="0"/>
              <a:t>,.</a:t>
            </a:r>
          </a:p>
          <a:p>
            <a:pPr lvl="7" algn="just"/>
            <a:endParaRPr lang="pl-PL" dirty="0"/>
          </a:p>
          <a:p>
            <a:pPr lvl="7" algn="just"/>
            <a:r>
              <a:rPr lang="pl-PL" dirty="0" smtClean="0"/>
              <a:t>Ponadto w sali „FORUM</a:t>
            </a:r>
            <a:r>
              <a:rPr lang="pl-PL" dirty="0"/>
              <a:t>” </a:t>
            </a:r>
            <a:r>
              <a:rPr lang="pl-PL" dirty="0" smtClean="0"/>
              <a:t>zorganizowano: 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26</a:t>
            </a:r>
            <a:r>
              <a:rPr lang="pl-PL" dirty="0" smtClean="0"/>
              <a:t> </a:t>
            </a:r>
            <a:r>
              <a:rPr lang="pl-PL" dirty="0"/>
              <a:t>spektakli, kabaretów, </a:t>
            </a:r>
            <a:r>
              <a:rPr lang="pl-PL" dirty="0" smtClean="0"/>
              <a:t>koncertów</a:t>
            </a:r>
            <a:r>
              <a:rPr lang="pl-PL" dirty="0"/>
              <a:t>,</a:t>
            </a:r>
            <a:endParaRPr lang="pl-PL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2198 </a:t>
            </a:r>
            <a:r>
              <a:rPr lang="pl-PL" dirty="0"/>
              <a:t>seansów </a:t>
            </a:r>
            <a:r>
              <a:rPr lang="pl-PL" dirty="0" smtClean="0"/>
              <a:t>filmowych,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30 </a:t>
            </a:r>
            <a:r>
              <a:rPr lang="pl-PL" dirty="0"/>
              <a:t>projektów edukacyjnych (</a:t>
            </a:r>
            <a:r>
              <a:rPr lang="pl-PL" dirty="0" smtClean="0"/>
              <a:t>film),</a:t>
            </a:r>
          </a:p>
          <a:p>
            <a:pPr lvl="7" algn="just"/>
            <a:r>
              <a:rPr lang="pl-PL" b="1" dirty="0" smtClean="0"/>
              <a:t>w CIK </a:t>
            </a:r>
            <a:r>
              <a:rPr lang="pl-PL" b="1" dirty="0"/>
              <a:t>„Orzeł” </a:t>
            </a:r>
            <a:r>
              <a:rPr lang="pl-PL" b="1" dirty="0" smtClean="0"/>
              <a:t>82 </a:t>
            </a:r>
            <a:r>
              <a:rPr lang="pl-PL" b="1" dirty="0"/>
              <a:t>projekcje filmowe </a:t>
            </a:r>
            <a:r>
              <a:rPr lang="pl-PL" dirty="0" smtClean="0"/>
              <a:t>(</a:t>
            </a:r>
            <a:r>
              <a:rPr lang="pl-PL" dirty="0"/>
              <a:t>w tym: kino kanapowe). </a:t>
            </a:r>
            <a:endParaRPr lang="pl-PL" dirty="0" smtClean="0"/>
          </a:p>
          <a:p>
            <a:pPr algn="just"/>
            <a:endParaRPr lang="pl-PL" dirty="0" smtClean="0"/>
          </a:p>
          <a:p>
            <a:pPr algn="ctr"/>
            <a:r>
              <a:rPr lang="pl-PL" dirty="0"/>
              <a:t>We wskazanych wydarzeniach wzięło udział </a:t>
            </a:r>
            <a:r>
              <a:rPr lang="pl-PL" b="1" dirty="0" smtClean="0"/>
              <a:t>204.473 </a:t>
            </a:r>
            <a:r>
              <a:rPr lang="pl-PL" b="1" dirty="0"/>
              <a:t>mieszkanek i </a:t>
            </a:r>
            <a:r>
              <a:rPr lang="pl-PL" b="1" dirty="0" smtClean="0"/>
              <a:t>mieszkańców. </a:t>
            </a:r>
          </a:p>
          <a:p>
            <a:pPr algn="ctr"/>
            <a:r>
              <a:rPr lang="pl-PL" dirty="0" smtClean="0"/>
              <a:t>(</a:t>
            </a:r>
            <a:r>
              <a:rPr lang="pl-PL" dirty="0"/>
              <a:t>UWAGA! Podana liczba nie obejmuje uczestników imprez plenerowych!). </a:t>
            </a:r>
          </a:p>
          <a:p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1450683" y="590190"/>
            <a:ext cx="9290633" cy="459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BOLESŁAWIECKI OŚRODEK KULTURY – MIĘDZYNARODOWE CENTRUM CERAMIKI </a:t>
            </a:r>
            <a:endParaRPr lang="pl-PL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36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PROMOCJA GMINY MIEJSKIEJ BOLESŁAWIEC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432724" y="3223559"/>
            <a:ext cx="33265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przestrzenna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569610"/>
            <a:ext cx="12191999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RELACJE Z MIASTAMI PARTNERSKIMI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67498" y="1034949"/>
            <a:ext cx="11405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/>
              <a:t>Gmina Miejska Bolesławiec </a:t>
            </a:r>
            <a:r>
              <a:rPr lang="pl-PL" dirty="0"/>
              <a:t>ma podpisane porozumienia o współpracy partnerskiej </a:t>
            </a:r>
            <a:r>
              <a:rPr lang="pl-PL" dirty="0" smtClean="0"/>
              <a:t>z </a:t>
            </a:r>
            <a:r>
              <a:rPr lang="pl-PL" b="1" dirty="0"/>
              <a:t>10 miastami </a:t>
            </a:r>
            <a:r>
              <a:rPr lang="pl-PL" b="1" dirty="0" smtClean="0"/>
              <a:t>europejskimi</a:t>
            </a:r>
          </a:p>
          <a:p>
            <a:pPr algn="just"/>
            <a:endParaRPr lang="pl-PL" b="1" dirty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Danii – </a:t>
            </a:r>
            <a:r>
              <a:rPr lang="pl-PL" b="1" dirty="0" err="1"/>
              <a:t>Marjagerfjord</a:t>
            </a:r>
            <a:r>
              <a:rPr lang="pl-PL" dirty="0"/>
              <a:t>, w Niemczech – </a:t>
            </a:r>
            <a:r>
              <a:rPr lang="pl-PL" b="1" dirty="0" err="1"/>
              <a:t>Pirna</a:t>
            </a:r>
            <a:r>
              <a:rPr lang="pl-PL" dirty="0"/>
              <a:t> i </a:t>
            </a:r>
            <a:r>
              <a:rPr lang="pl-PL" b="1" dirty="0" err="1"/>
              <a:t>Siegburg</a:t>
            </a:r>
            <a:r>
              <a:rPr lang="pl-PL" dirty="0"/>
              <a:t>, </a:t>
            </a:r>
            <a:r>
              <a:rPr lang="pl-PL" dirty="0" smtClean="0"/>
              <a:t>we </a:t>
            </a:r>
            <a:r>
              <a:rPr lang="pl-PL" dirty="0"/>
              <a:t>Francji – </a:t>
            </a:r>
            <a:r>
              <a:rPr lang="pl-PL" b="1" dirty="0" err="1"/>
              <a:t>Nogent</a:t>
            </a:r>
            <a:r>
              <a:rPr lang="pl-PL" b="1" dirty="0"/>
              <a:t>-sur-Marne</a:t>
            </a:r>
            <a:r>
              <a:rPr lang="pl-PL" dirty="0"/>
              <a:t>, w Norwegii – </a:t>
            </a:r>
            <a:r>
              <a:rPr lang="pl-PL" b="1" dirty="0" err="1"/>
              <a:t>Molde</a:t>
            </a:r>
            <a:r>
              <a:rPr lang="pl-PL" dirty="0"/>
              <a:t>, w Czechach – </a:t>
            </a:r>
            <a:r>
              <a:rPr lang="pl-PL" b="1" dirty="0" err="1"/>
              <a:t>Česka</a:t>
            </a:r>
            <a:r>
              <a:rPr lang="pl-PL" b="1" dirty="0"/>
              <a:t> </a:t>
            </a:r>
            <a:r>
              <a:rPr lang="pl-PL" b="1" dirty="0" err="1"/>
              <a:t>Lípa</a:t>
            </a:r>
            <a:r>
              <a:rPr lang="pl-PL" dirty="0"/>
              <a:t>, we Włoszech – </a:t>
            </a:r>
            <a:r>
              <a:rPr lang="pl-PL" b="1" dirty="0" err="1"/>
              <a:t>Vallecorsa</a:t>
            </a:r>
            <a:r>
              <a:rPr lang="pl-PL" b="1" dirty="0"/>
              <a:t> i </a:t>
            </a:r>
            <a:r>
              <a:rPr lang="pl-PL" b="1" dirty="0" err="1"/>
              <a:t>Acuto</a:t>
            </a:r>
            <a:r>
              <a:rPr lang="pl-PL" dirty="0"/>
              <a:t>, w Bośni i Hercegowinie – </a:t>
            </a:r>
            <a:r>
              <a:rPr lang="pl-PL" b="1" dirty="0" err="1"/>
              <a:t>Prnjavor</a:t>
            </a:r>
            <a:r>
              <a:rPr lang="pl-PL" dirty="0"/>
              <a:t> oraz na Ukrainie – </a:t>
            </a:r>
            <a:r>
              <a:rPr lang="pl-PL" b="1" dirty="0"/>
              <a:t>Zbaraż</a:t>
            </a:r>
            <a:r>
              <a:rPr lang="pl-PL" dirty="0"/>
              <a:t>.</a:t>
            </a:r>
          </a:p>
          <a:p>
            <a:pPr algn="just"/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2932425" y="2375503"/>
            <a:ext cx="6168044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BOLESŁAWIECKIE ŚWIĘTO CERAMIKI 2019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87955" y="2826891"/>
            <a:ext cx="1116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Zgodnie z </a:t>
            </a:r>
            <a:r>
              <a:rPr lang="pl-PL" dirty="0" smtClean="0"/>
              <a:t>tradycją </a:t>
            </a:r>
            <a:r>
              <a:rPr lang="pl-PL" dirty="0"/>
              <a:t>delegacje miast partnerskich obecne są w Bolesławcu </a:t>
            </a:r>
            <a:r>
              <a:rPr lang="pl-PL" dirty="0" smtClean="0"/>
              <a:t>w </a:t>
            </a:r>
            <a:r>
              <a:rPr lang="pl-PL" dirty="0"/>
              <a:t>przedostatni weekend sierpnia podczas najważniejszej corocznej imprezy miejskiej pod nazwą Bolesławieckie Święto </a:t>
            </a:r>
            <a:r>
              <a:rPr lang="pl-PL" dirty="0" smtClean="0"/>
              <a:t>Ceramiki. </a:t>
            </a:r>
            <a:endParaRPr lang="pl-PL" dirty="0"/>
          </a:p>
        </p:txBody>
      </p:sp>
      <p:pic>
        <p:nvPicPr>
          <p:cNvPr id="23" name="Obraz 22" descr="V:\Miasto\A.Kowalski\== ARCHIWUM ==\== 2019 ==\BSC_2019\bsc_niedziela\bsc_niedziela-2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265" y="3591804"/>
            <a:ext cx="3775147" cy="2463235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181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656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823112" y="240482"/>
            <a:ext cx="109255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WSPÓŁPRACY MIĘDZYNARODOWEJ FINANSOWANE ZE ŚRODKÓW UNII EUROPEJSKIEJ</a:t>
            </a:r>
          </a:p>
        </p:txBody>
      </p:sp>
      <p:sp>
        <p:nvSpPr>
          <p:cNvPr id="2" name="Prostokąt 1"/>
          <p:cNvSpPr/>
          <p:nvPr/>
        </p:nvSpPr>
        <p:spPr>
          <a:xfrm>
            <a:off x="4432725" y="3813365"/>
            <a:ext cx="33265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przestrzenna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0" y="1718998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„REVIVAL! - REWITALIZACJA HISTORYCZNYCH MIAST DOLNEGO ŚLĄSKA I SAKSONII” 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-7" y="2213702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“RE-DISCOVERING EUROPE BY FEELING EUROPEAN CITIZENS AGAIN”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0" y="2684326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WSPÓŁPRACA MUZEÓW NA RZECZ ROZWOJU EDUKACJI MUZEALNEJ NA POGRANICZU POLSKO-CZESKIM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0" y="3170487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SILNE KOBIETY – HISTORIE Z REGIONU POGRANICZA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0" y="3666174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BRAMA DO ŚWIATA ZBIORÓW 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0" y="4165075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NAUKA JAKO PRZYGODA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951319"/>
            <a:ext cx="12192001" cy="613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„TEN-T PASAŻERSKIE POŁĄCZENIA TRANSPORTOWE GRANICZNYCH REGIONÓW/TRANS-BORDERS - </a:t>
            </a:r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BUDOWA CENTRUM PRZESIADKOWEGO W BOLESŁAWCU”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0" y="4659731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DZIELIĆ SIĘ WSPÓLNIE(Ą) KULTURĄ 	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0" y="5165776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CERAMICS: DOCUMENTING AND DISPOSING, EDUCATING AND ENCOURAGING, EXPERIENCING AND EXPLOITING („CERDEE”) 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0" y="5663155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1000 LAT GÓRNYCH ŁUŻYC – LUDZIE, GRODY, MIASTA</a:t>
            </a:r>
          </a:p>
        </p:txBody>
      </p:sp>
    </p:spTree>
    <p:extLst>
      <p:ext uri="{BB962C8B-B14F-4D97-AF65-F5344CB8AC3E}">
        <p14:creationId xmlns:p14="http://schemas.microsoft.com/office/powerpoint/2010/main" val="139320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/>
          <p:cNvGrpSpPr/>
          <p:nvPr/>
        </p:nvGrpSpPr>
        <p:grpSpPr>
          <a:xfrm>
            <a:off x="0" y="6192888"/>
            <a:ext cx="12192000" cy="621798"/>
            <a:chOff x="0" y="6144762"/>
            <a:chExt cx="12192000" cy="621798"/>
          </a:xfrm>
        </p:grpSpPr>
        <p:cxnSp>
          <p:nvCxnSpPr>
            <p:cNvPr id="14" name="Łącznik prosty 13"/>
            <p:cNvCxnSpPr/>
            <p:nvPr/>
          </p:nvCxnSpPr>
          <p:spPr>
            <a:xfrm>
              <a:off x="0" y="6491879"/>
              <a:ext cx="12192000" cy="9502"/>
            </a:xfrm>
            <a:prstGeom prst="line">
              <a:avLst/>
            </a:prstGeom>
            <a:ln w="3810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>
            <a:xfrm>
              <a:off x="0" y="6420459"/>
              <a:ext cx="12192000" cy="6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>
              <a:off x="0" y="6572566"/>
              <a:ext cx="12192000" cy="22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pic>
          <p:nvPicPr>
            <p:cNvPr id="17" name="Picture 2" descr="Miasto Bolesławiec_bez tła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030" y="6144762"/>
              <a:ext cx="538834" cy="62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Prostokąt 1"/>
          <p:cNvSpPr/>
          <p:nvPr/>
        </p:nvSpPr>
        <p:spPr>
          <a:xfrm>
            <a:off x="4432734" y="2030246"/>
            <a:ext cx="332655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Gospodarka przestrzenna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0" y="953126"/>
            <a:ext cx="12192001" cy="576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E-BILET. DOSTOSOWANIE SYSTEMU BILETOWEGO DO POTRZEB WSPÓLCZESNEGO WIDZA KINA FORUM I WDROŻENIE SYSTEMU SPRZEDAŻY W FILMOWEJ CAFE.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0" y="1633056"/>
            <a:ext cx="12192001" cy="327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POD JEDNYM DACHEM - POLSKO-CZESKIE SPOTKANIE MUZYCZNE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0" y="2064349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BLUES NAD BOBREM - POLSKO CZESKI PRZEGLĄD ZESPOŁÓW MUZYCZNYCH 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0" y="2504983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GLINIANE MOSTY - POLSKO NIEMIECKIE SPOTKANIA WOKÓŁ GLINY 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0" y="115330"/>
            <a:ext cx="12192000" cy="656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823112" y="240482"/>
            <a:ext cx="109255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PROJEKTY WSPÓŁPRACY MIĘDZYNARODOWEJ FINANSOWANE ZE ŚRODKÓW UNII EUROPEJSKIEJ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0" y="2964396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KREATYWNE MIASTO, TWÓRCZA SZKOŁA UCZNIOWIE XXI WIEKU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3421327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ROZBUDOWA TRANSGRANICZNEJ OFERTY EDUKACYJNEJ BOLESŁAWCA I BAUTZEN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0" y="3883905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INTEGRACJA SENSORYCZNA – INWESTYCJĄ W PRZYSZŁOŚĆ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0" y="4355872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„WIADUKT 2019. EUROREGIONALNA IMPREZA SPORTOWO-REKREACYJNA”.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0" y="4776097"/>
            <a:ext cx="12192001" cy="55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„EUROREGIONALNY FESTIWAL AKTYWNOŚCI, WYCZYNÓW I RADOŚCI - BOLESŁAWIECKIE ŚWIĘTO CERAMIKI 2019 NA SPORTOWO"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0" y="5412378"/>
            <a:ext cx="12192001" cy="328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„MIĘDZYNARODOWY MŁODZIEŻOWY TURNIEJ PIŁKI NOŻNEJ – HRADEK NAD NYSĄ 2019”</a:t>
            </a:r>
          </a:p>
        </p:txBody>
      </p:sp>
    </p:spTree>
    <p:extLst>
      <p:ext uri="{BB962C8B-B14F-4D97-AF65-F5344CB8AC3E}">
        <p14:creationId xmlns:p14="http://schemas.microsoft.com/office/powerpoint/2010/main" val="216983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3" name="Prostokąt 12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" name="Grupa 2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6" name="Łącznik prosty 5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y 6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9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Prostokąt 9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Realizacja polityk, programów i strategii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757044" y="786533"/>
            <a:ext cx="85704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STRATEGIA ROZWOJU MIASTA BOLESŁAWIEC 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STRATEGIA ZINTEGROWANYCH INWESTYCJI DLA ZACHODNIEGO OBSZARU INTEGRACJI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STRATEGIA ROZWOJU SPOŁECZNO-GOSPODARCZEGO POŁUDNIOWEJ I ZACHODNIEJ CZĘŚCI DOLNEGO ŚLĄSKA - SUDETY 2030</a:t>
            </a:r>
          </a:p>
          <a:p>
            <a:pPr algn="ctr"/>
            <a:endParaRPr lang="pl-PL" sz="1600" dirty="0" smtClean="0"/>
          </a:p>
          <a:p>
            <a:pPr algn="ctr"/>
            <a:r>
              <a:rPr lang="pl-PL" sz="1600" dirty="0" smtClean="0"/>
              <a:t>STRATEGIA ROZWOJU WOJEWÓDZTWA DOLNOŚLĄSKIEGO 2030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0" y="561471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DOKUMENTY STRATEGICZNE</a:t>
            </a:r>
            <a:endParaRPr lang="pl-PL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5489826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PROGRAMÓW WIELOLETNICH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0" y="3218821"/>
            <a:ext cx="12191999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PROGRAMY ROCZNE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864457" y="3838290"/>
            <a:ext cx="84630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l-PL" sz="1400" dirty="0"/>
              <a:t>Program współpracy z organizacjami pozarządowymi na 2019 r. </a:t>
            </a:r>
            <a:endParaRPr lang="pl-PL" sz="1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l-PL" sz="1400" dirty="0" smtClean="0"/>
              <a:t>Miejski </a:t>
            </a:r>
            <a:r>
              <a:rPr lang="pl-PL" sz="1400" dirty="0"/>
              <a:t>Program Profilaktyki i Rozwiązywania Problemów Alkoholowych oraz Przeciwdziałania Narkomanii na rok 2019.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l-PL" sz="1400" dirty="0" smtClean="0"/>
              <a:t>Program </a:t>
            </a:r>
            <a:r>
              <a:rPr lang="pl-PL" sz="1400" dirty="0"/>
              <a:t>opieki nad zwierzętami bezdomnymi oraz zapobiegania bezdomności zwierząt </a:t>
            </a:r>
            <a:br>
              <a:rPr lang="pl-PL" sz="1400" dirty="0"/>
            </a:br>
            <a:r>
              <a:rPr lang="pl-PL" sz="1400" dirty="0"/>
              <a:t>na terenie Gminy Miejskiej Bolesławiec na 2019 </a:t>
            </a:r>
            <a:endParaRPr lang="pl-PL" sz="1400" dirty="0" smtClean="0"/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pl-PL" sz="1400" dirty="0" smtClean="0"/>
              <a:t>Program </a:t>
            </a:r>
            <a:r>
              <a:rPr lang="pl-PL" sz="1400" dirty="0"/>
              <a:t>polityki zdrowotnej Gminy Miejskiej Bolesławiec w </a:t>
            </a:r>
            <a:r>
              <a:rPr lang="pl-PL" sz="1400" dirty="0" smtClean="0"/>
              <a:t>2019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9634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C:\Users\WerlaCzocharaR\Desktop\efe3723ae52662a102dd0d393f2c90a479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751" y="3682314"/>
            <a:ext cx="2710249" cy="2507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WYRÓŻNIENIA I NAGRODY DLA GMINY MIEJSKIEJ BOLESŁAWIEC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0" y="457200"/>
            <a:ext cx="11912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1550" b="1" dirty="0" smtClean="0">
              <a:solidFill>
                <a:srgbClr val="FF0000"/>
              </a:solidFill>
            </a:endParaRPr>
          </a:p>
          <a:p>
            <a:pPr algn="ctr"/>
            <a:endParaRPr lang="pl-PL" sz="1550" b="1" dirty="0">
              <a:solidFill>
                <a:srgbClr val="FF0000"/>
              </a:solidFill>
            </a:endParaRPr>
          </a:p>
          <a:p>
            <a:pPr algn="ctr"/>
            <a:r>
              <a:rPr lang="pl-PL" sz="1550" b="1" dirty="0" smtClean="0">
                <a:solidFill>
                  <a:srgbClr val="FF0000"/>
                </a:solidFill>
              </a:rPr>
              <a:t>Wyróżnienie </a:t>
            </a:r>
            <a:r>
              <a:rPr lang="pl-PL" sz="1550" b="1" dirty="0" err="1" smtClean="0">
                <a:solidFill>
                  <a:srgbClr val="FF0000"/>
                </a:solidFill>
              </a:rPr>
              <a:t>TopBuilder</a:t>
            </a:r>
            <a:r>
              <a:rPr lang="pl-PL" sz="1550" b="1" dirty="0" smtClean="0">
                <a:solidFill>
                  <a:srgbClr val="FF0000"/>
                </a:solidFill>
              </a:rPr>
              <a:t> </a:t>
            </a:r>
            <a:r>
              <a:rPr lang="pl-PL" sz="1550" b="1" dirty="0">
                <a:solidFill>
                  <a:srgbClr val="FF0000"/>
                </a:solidFill>
              </a:rPr>
              <a:t>2019 </a:t>
            </a:r>
            <a:r>
              <a:rPr lang="pl-PL" sz="1550" dirty="0"/>
              <a:t>w zakresie architektury i budownictwa, inwestycji publicznych i prywatnych oraz nauki i </a:t>
            </a:r>
            <a:r>
              <a:rPr lang="pl-PL" sz="1550" dirty="0" smtClean="0"/>
              <a:t>edukacji dla </a:t>
            </a:r>
            <a:r>
              <a:rPr lang="pl-PL" sz="1550" b="1" dirty="0" smtClean="0"/>
              <a:t>Miejskiej </a:t>
            </a:r>
            <a:r>
              <a:rPr lang="pl-PL" sz="1550" b="1" dirty="0"/>
              <a:t>Biblioteki Publicznej im. Cypriana Kamila Norwida – Centrum Wiedzy w Bolesławcu</a:t>
            </a:r>
            <a:r>
              <a:rPr lang="pl-PL" sz="1550" dirty="0"/>
              <a:t>. </a:t>
            </a:r>
          </a:p>
          <a:p>
            <a:pPr algn="ctr"/>
            <a:endParaRPr lang="pl-PL" sz="1550" dirty="0" smtClean="0"/>
          </a:p>
          <a:p>
            <a:pPr algn="ctr"/>
            <a:endParaRPr lang="pl-PL" sz="1550" dirty="0"/>
          </a:p>
          <a:p>
            <a:pPr algn="ctr"/>
            <a:r>
              <a:rPr lang="pl-PL" sz="1550" dirty="0"/>
              <a:t>Bolesławiec znalazł się w </a:t>
            </a:r>
            <a:r>
              <a:rPr lang="pl-PL" sz="1550" b="1" dirty="0">
                <a:solidFill>
                  <a:srgbClr val="FF0000"/>
                </a:solidFill>
              </a:rPr>
              <a:t>czołówce rankingu</a:t>
            </a:r>
            <a:r>
              <a:rPr lang="pl-PL" sz="1550" dirty="0"/>
              <a:t>, który określa poziom wydatków mieszkańców na </a:t>
            </a:r>
            <a:r>
              <a:rPr lang="pl-PL" sz="1550" dirty="0">
                <a:solidFill>
                  <a:srgbClr val="FF0000"/>
                </a:solidFill>
              </a:rPr>
              <a:t>usługi komunalne</a:t>
            </a:r>
            <a:r>
              <a:rPr lang="pl-PL" sz="1550" dirty="0" smtClean="0"/>
              <a:t>.</a:t>
            </a:r>
          </a:p>
          <a:p>
            <a:pPr algn="ctr"/>
            <a:endParaRPr lang="pl-PL" sz="1550" dirty="0" smtClean="0"/>
          </a:p>
          <a:p>
            <a:pPr algn="ctr"/>
            <a:endParaRPr lang="pl-PL" sz="1550" dirty="0"/>
          </a:p>
          <a:p>
            <a:pPr algn="ctr"/>
            <a:r>
              <a:rPr lang="pl-PL" sz="1550" dirty="0"/>
              <a:t>Miasto Bolesławiec otrzymało tytuł </a:t>
            </a:r>
            <a:r>
              <a:rPr lang="pl-PL" sz="1550" b="1" dirty="0">
                <a:solidFill>
                  <a:srgbClr val="FF0000"/>
                </a:solidFill>
              </a:rPr>
              <a:t>"Gmina na 5!" </a:t>
            </a:r>
            <a:r>
              <a:rPr lang="pl-PL" sz="1550" dirty="0"/>
              <a:t>w edycji 2018/2019 rankingu przygotowanego przez Studenckie Koło Akceleracji, działające przy Instytucie Przedsiębiorstwa Szkoły Głównej Handlowej w Warszawie. </a:t>
            </a:r>
            <a:endParaRPr lang="pl-PL" sz="1550" dirty="0" smtClean="0"/>
          </a:p>
          <a:p>
            <a:pPr algn="ctr"/>
            <a:endParaRPr lang="pl-PL" sz="1550" dirty="0" smtClean="0"/>
          </a:p>
          <a:p>
            <a:pPr algn="ctr"/>
            <a:endParaRPr lang="pl-PL" sz="1550" dirty="0"/>
          </a:p>
          <a:p>
            <a:pPr algn="ctr"/>
            <a:r>
              <a:rPr lang="pl-PL" sz="1600" b="1" dirty="0"/>
              <a:t>Bolesławiec znalazł się w rankingu </a:t>
            </a:r>
            <a:r>
              <a:rPr lang="pl-PL" sz="1600" b="1" dirty="0">
                <a:solidFill>
                  <a:srgbClr val="FF0000"/>
                </a:solidFill>
              </a:rPr>
              <a:t>Perły Samorządu wśród 10 najlepszych miast </a:t>
            </a: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/>
              <a:t>w kategorii gmin miejskich liczących do 100 tys. mieszkańców.</a:t>
            </a:r>
            <a:r>
              <a:rPr lang="pl-PL" sz="1600" dirty="0"/>
              <a:t> </a:t>
            </a:r>
            <a:r>
              <a:rPr lang="pl-PL" sz="1550" dirty="0" smtClean="0"/>
              <a:t/>
            </a:r>
            <a:br>
              <a:rPr lang="pl-PL" sz="1550" dirty="0" smtClean="0"/>
            </a:br>
            <a:endParaRPr lang="pl-PL" sz="1550" dirty="0" smtClean="0"/>
          </a:p>
          <a:p>
            <a:pPr algn="ctr"/>
            <a:endParaRPr lang="pl-PL" sz="1550" b="1" dirty="0"/>
          </a:p>
          <a:p>
            <a:pPr algn="ctr"/>
            <a:r>
              <a:rPr lang="pl-PL" sz="1600" b="1" dirty="0"/>
              <a:t>Bolesławiec znalazł się w gronie laureatów </a:t>
            </a:r>
            <a:r>
              <a:rPr lang="pl-PL" sz="1600" b="1" dirty="0">
                <a:solidFill>
                  <a:srgbClr val="FF0000"/>
                </a:solidFill>
              </a:rPr>
              <a:t>Ogólnopolskiego Rankingu Gmin i Powiatów 2019 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b="1" dirty="0" smtClean="0"/>
              <a:t>prowadzonego </a:t>
            </a:r>
            <a:r>
              <a:rPr lang="pl-PL" sz="1600" b="1" dirty="0"/>
              <a:t>przez Związek Powiatów Polskich</a:t>
            </a:r>
            <a:r>
              <a:rPr lang="pl-PL" sz="1600" dirty="0"/>
              <a:t>. </a:t>
            </a:r>
            <a:r>
              <a:rPr lang="pl-PL" sz="1600" dirty="0" smtClean="0"/>
              <a:t>Bolesławiec </a:t>
            </a:r>
            <a:r>
              <a:rPr lang="pl-PL" sz="1600" dirty="0"/>
              <a:t>uplasował się na </a:t>
            </a:r>
            <a:br>
              <a:rPr lang="pl-PL" sz="1600" dirty="0"/>
            </a:br>
            <a:r>
              <a:rPr lang="pl-PL" sz="1600" b="1" dirty="0">
                <a:solidFill>
                  <a:srgbClr val="FF0000"/>
                </a:solidFill>
              </a:rPr>
              <a:t>I miejscu </a:t>
            </a:r>
            <a:r>
              <a:rPr lang="pl-PL" sz="1600" dirty="0"/>
              <a:t>w kategorii gmin </a:t>
            </a:r>
            <a:r>
              <a:rPr lang="pl-PL" sz="1600" b="1" dirty="0">
                <a:solidFill>
                  <a:srgbClr val="FF0000"/>
                </a:solidFill>
              </a:rPr>
              <a:t>miejskich i miejsko-wiejskich </a:t>
            </a:r>
            <a:endParaRPr lang="pl-PL" sz="1600" b="1" dirty="0" smtClean="0">
              <a:solidFill>
                <a:srgbClr val="FF0000"/>
              </a:solidFill>
            </a:endParaRPr>
          </a:p>
          <a:p>
            <a:pPr algn="ctr"/>
            <a:r>
              <a:rPr lang="pl-PL" sz="1600" dirty="0" smtClean="0"/>
              <a:t>oraz </a:t>
            </a:r>
            <a:r>
              <a:rPr lang="pl-PL" sz="1600" dirty="0"/>
              <a:t>zdobył honorowy tytuł </a:t>
            </a:r>
            <a:r>
              <a:rPr lang="pl-PL" sz="1600" b="1" dirty="0">
                <a:solidFill>
                  <a:srgbClr val="FF0000"/>
                </a:solidFill>
              </a:rPr>
              <a:t>„Dobry Polski Samorząd 2019”.</a:t>
            </a:r>
            <a:endParaRPr lang="pl-PL" sz="1600" b="1" dirty="0">
              <a:solidFill>
                <a:srgbClr val="FF0000"/>
              </a:solidFill>
            </a:endParaRPr>
          </a:p>
          <a:p>
            <a:pPr algn="ctr"/>
            <a:endParaRPr lang="pl-PL" sz="1600" dirty="0" smtClean="0"/>
          </a:p>
          <a:p>
            <a:pPr algn="ctr"/>
            <a:endParaRPr lang="pl-PL" sz="1550" dirty="0"/>
          </a:p>
        </p:txBody>
      </p:sp>
    </p:spTree>
    <p:extLst>
      <p:ext uri="{BB962C8B-B14F-4D97-AF65-F5344CB8AC3E}">
        <p14:creationId xmlns:p14="http://schemas.microsoft.com/office/powerpoint/2010/main" val="172400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WYRÓŻNIENIA I NAGRODY DLA GMINY MIEJSKIEJ BOLESŁAWIEC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0" y="457200"/>
            <a:ext cx="119126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550" dirty="0" smtClean="0"/>
              <a:t/>
            </a:r>
            <a:br>
              <a:rPr lang="pl-PL" sz="1550" dirty="0" smtClean="0"/>
            </a:br>
            <a:endParaRPr lang="pl-PL" sz="1550" dirty="0" smtClean="0"/>
          </a:p>
          <a:p>
            <a:pPr algn="ctr"/>
            <a:endParaRPr lang="pl-PL" sz="1550" dirty="0" smtClean="0"/>
          </a:p>
          <a:p>
            <a:pPr algn="ctr"/>
            <a:r>
              <a:rPr lang="pl-PL" sz="1600" dirty="0" smtClean="0"/>
              <a:t>5 </a:t>
            </a:r>
            <a:r>
              <a:rPr lang="pl-PL" sz="1600" dirty="0"/>
              <a:t>czerwca 2019 r. w Instytucie Polskim w Berlinie nastąpiło wręczenie nagród w konkursie na projekty </a:t>
            </a:r>
            <a:r>
              <a:rPr lang="pl-PL" sz="1600" b="1" dirty="0"/>
              <a:t>flagowe</a:t>
            </a:r>
            <a:r>
              <a:rPr lang="pl-PL" sz="1600" dirty="0"/>
              <a:t> </a:t>
            </a:r>
            <a:endParaRPr lang="pl-PL" sz="1600" dirty="0" smtClean="0"/>
          </a:p>
          <a:p>
            <a:pPr algn="ctr"/>
            <a:r>
              <a:rPr lang="pl-PL" sz="1600" b="1" dirty="0" smtClean="0">
                <a:solidFill>
                  <a:srgbClr val="FF0000"/>
                </a:solidFill>
              </a:rPr>
              <a:t>„</a:t>
            </a:r>
            <a:r>
              <a:rPr lang="pl-PL" sz="1600" b="1" dirty="0">
                <a:solidFill>
                  <a:srgbClr val="FF0000"/>
                </a:solidFill>
              </a:rPr>
              <a:t>Wspólnej Koncepcji Przyszłości dla polsko-niemieckiego obszaru powiązań - Wizja </a:t>
            </a:r>
            <a:r>
              <a:rPr lang="pl-PL" sz="1600" b="1" dirty="0" smtClean="0">
                <a:solidFill>
                  <a:srgbClr val="FF0000"/>
                </a:solidFill>
              </a:rPr>
              <a:t>2030”.</a:t>
            </a:r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W edycji Rankingu Samorządów </a:t>
            </a:r>
            <a:r>
              <a:rPr lang="pl-PL" sz="1600" b="1" dirty="0"/>
              <a:t>„Rzeczpospolitej” 2019</a:t>
            </a:r>
            <a:r>
              <a:rPr lang="pl-PL" sz="1600" dirty="0"/>
              <a:t>, Bolesławiec uplasował na się na </a:t>
            </a:r>
            <a:r>
              <a:rPr lang="pl-PL" sz="1600" b="1" dirty="0">
                <a:solidFill>
                  <a:srgbClr val="FF0000"/>
                </a:solidFill>
              </a:rPr>
              <a:t>9. miejscu </a:t>
            </a:r>
            <a:r>
              <a:rPr lang="pl-PL" sz="1600" dirty="0"/>
              <a:t>w kategorii gmin miejskich i </a:t>
            </a:r>
            <a:r>
              <a:rPr lang="pl-PL" sz="1600" dirty="0" smtClean="0"/>
              <a:t>miejsko-wiejskich. </a:t>
            </a:r>
            <a:endParaRPr lang="pl-PL" sz="1600" dirty="0" smtClean="0"/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28 września 2019 r. </a:t>
            </a:r>
            <a:r>
              <a:rPr lang="pl-PL" sz="1600" b="1" dirty="0"/>
              <a:t>„Rocznik Bolesławiecki”  </a:t>
            </a:r>
            <a:r>
              <a:rPr lang="pl-PL" sz="1600" dirty="0"/>
              <a:t>uhonorowano nagrodą specjalną w drugiej edycji ogólnopolskiego konkursu </a:t>
            </a:r>
            <a:endParaRPr lang="pl-PL" sz="1600" dirty="0" smtClean="0"/>
          </a:p>
          <a:p>
            <a:pPr algn="ctr"/>
            <a:r>
              <a:rPr lang="pl-PL" sz="1600" b="1" dirty="0" smtClean="0">
                <a:solidFill>
                  <a:srgbClr val="FF0000"/>
                </a:solidFill>
              </a:rPr>
              <a:t>im</a:t>
            </a:r>
            <a:r>
              <a:rPr lang="pl-PL" sz="1600" b="1" dirty="0">
                <a:solidFill>
                  <a:srgbClr val="FF0000"/>
                </a:solidFill>
              </a:rPr>
              <a:t>. Anatola Jana Omelaniuka na najlepszą książkę regionalistyczną</a:t>
            </a:r>
            <a:r>
              <a:rPr lang="pl-PL" sz="16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r>
              <a:rPr lang="pl-PL" sz="1600" dirty="0"/>
              <a:t>W czwartej edycji nagród </a:t>
            </a:r>
            <a:r>
              <a:rPr lang="pl-PL" sz="1600" b="1" dirty="0"/>
              <a:t>Orły tygodnika „Wprost” </a:t>
            </a:r>
            <a:r>
              <a:rPr lang="pl-PL" sz="1600" dirty="0"/>
              <a:t>uhonorowany został </a:t>
            </a:r>
            <a:r>
              <a:rPr lang="pl-PL" sz="1600" b="1" dirty="0">
                <a:solidFill>
                  <a:srgbClr val="FF0000"/>
                </a:solidFill>
              </a:rPr>
              <a:t>Prezydent Miasta Bolesławiec Piotr Roman. </a:t>
            </a:r>
            <a:r>
              <a:rPr lang="pl-PL" sz="16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pl-PL" sz="1550" b="1" dirty="0"/>
          </a:p>
          <a:p>
            <a:pPr algn="ctr"/>
            <a:endParaRPr lang="pl-PL" sz="1550" dirty="0" smtClean="0"/>
          </a:p>
          <a:p>
            <a:pPr algn="ctr"/>
            <a:endParaRPr lang="pl-PL" sz="1550" dirty="0"/>
          </a:p>
        </p:txBody>
      </p:sp>
    </p:spTree>
    <p:extLst>
      <p:ext uri="{BB962C8B-B14F-4D97-AF65-F5344CB8AC3E}">
        <p14:creationId xmlns:p14="http://schemas.microsoft.com/office/powerpoint/2010/main" val="566873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Prostokąt 22"/>
          <p:cNvSpPr/>
          <p:nvPr/>
        </p:nvSpPr>
        <p:spPr>
          <a:xfrm>
            <a:off x="750140" y="2760353"/>
            <a:ext cx="10263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Dziękuję za uwagę</a:t>
            </a:r>
            <a:endParaRPr lang="pl-PL" sz="2800" dirty="0"/>
          </a:p>
          <a:p>
            <a:pPr algn="ctr"/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2052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31806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FINANSE GMINY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0" y="561471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BUDŻET GMINY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24113" y="998011"/>
            <a:ext cx="41002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Dochody zrealizowane w 2019r</a:t>
            </a:r>
          </a:p>
          <a:p>
            <a:pPr algn="ctr"/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190.401.735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zł</a:t>
            </a:r>
          </a:p>
          <a:p>
            <a:pPr algn="ctr">
              <a:defRPr sz="133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pl-PL" sz="1400" b="1" dirty="0" smtClean="0">
              <a:solidFill>
                <a:schemeClr val="accent1"/>
              </a:solidFill>
            </a:endParaRPr>
          </a:p>
          <a:p>
            <a:pPr algn="ctr">
              <a:defRPr sz="133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 smtClean="0">
                <a:solidFill>
                  <a:schemeClr val="accent1"/>
                </a:solidFill>
              </a:rPr>
              <a:t>w tym </a:t>
            </a:r>
          </a:p>
          <a:p>
            <a:pPr algn="ctr">
              <a:defRPr sz="133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>
                <a:solidFill>
                  <a:srgbClr val="58B6C0"/>
                </a:solidFill>
              </a:rPr>
              <a:t>Bieżące</a:t>
            </a:r>
            <a:r>
              <a:rPr lang="pl-PL" sz="2000" b="1" dirty="0">
                <a:solidFill>
                  <a:srgbClr val="58B6C0"/>
                </a:solidFill>
              </a:rPr>
              <a:t>: </a:t>
            </a:r>
            <a:r>
              <a:rPr lang="pl-PL" sz="2000" b="1" dirty="0" smtClean="0">
                <a:solidFill>
                  <a:srgbClr val="58B6C0"/>
                </a:solidFill>
              </a:rPr>
              <a:t>177.424.525 </a:t>
            </a:r>
            <a:r>
              <a:rPr lang="pl-PL" sz="2000" b="1" dirty="0">
                <a:solidFill>
                  <a:srgbClr val="58B6C0"/>
                </a:solidFill>
              </a:rPr>
              <a:t>zł</a:t>
            </a:r>
          </a:p>
          <a:p>
            <a:pPr algn="ctr">
              <a:defRPr sz="133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>
                <a:solidFill>
                  <a:srgbClr val="3494BA"/>
                </a:solidFill>
              </a:rPr>
              <a:t>Majątkowe 12.977.210 zł</a:t>
            </a:r>
          </a:p>
        </p:txBody>
      </p:sp>
      <p:sp>
        <p:nvSpPr>
          <p:cNvPr id="4" name="Prostokąt 3"/>
          <p:cNvSpPr/>
          <p:nvPr/>
        </p:nvSpPr>
        <p:spPr>
          <a:xfrm>
            <a:off x="4137049" y="5005810"/>
            <a:ext cx="3758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Dochody na 1 mieszkańca  - 4.882 zł,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Wydatki na 1 mieszkańca – 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.602 zł</a:t>
            </a: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22" name="Wykres 21"/>
          <p:cNvGraphicFramePr/>
          <p:nvPr>
            <p:extLst>
              <p:ext uri="{D42A27DB-BD31-4B8C-83A1-F6EECF244321}">
                <p14:modId xmlns:p14="http://schemas.microsoft.com/office/powerpoint/2010/main" val="998560489"/>
              </p:ext>
            </p:extLst>
          </p:nvPr>
        </p:nvGraphicFramePr>
        <p:xfrm>
          <a:off x="7353798" y="2327733"/>
          <a:ext cx="4560385" cy="343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Prostokąt 23"/>
          <p:cNvSpPr/>
          <p:nvPr/>
        </p:nvSpPr>
        <p:spPr>
          <a:xfrm>
            <a:off x="7989339" y="970567"/>
            <a:ext cx="283192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Wydatki w 2019r</a:t>
            </a:r>
          </a:p>
          <a:p>
            <a:pPr algn="ctr"/>
            <a:r>
              <a:rPr lang="pl-PL" b="1" dirty="0" smtClean="0"/>
              <a:t>179.470.944 zł</a:t>
            </a:r>
          </a:p>
          <a:p>
            <a:pPr algn="ctr"/>
            <a:endParaRPr lang="pl-PL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pl-PL" sz="1400" b="1" dirty="0">
                <a:solidFill>
                  <a:schemeClr val="accent1"/>
                </a:solidFill>
              </a:rPr>
              <a:t>W tym</a:t>
            </a:r>
          </a:p>
          <a:p>
            <a:pPr algn="ctr"/>
            <a:r>
              <a:rPr lang="pl-PL" sz="2000" b="1" dirty="0">
                <a:solidFill>
                  <a:srgbClr val="58B6C0"/>
                </a:solidFill>
              </a:rPr>
              <a:t>bieżące 168.520.719 zł</a:t>
            </a:r>
          </a:p>
          <a:p>
            <a:pPr algn="ctr"/>
            <a:r>
              <a:rPr lang="pl-PL" sz="2000" b="1" dirty="0">
                <a:solidFill>
                  <a:srgbClr val="3494BA"/>
                </a:solidFill>
              </a:rPr>
              <a:t>majątkowe </a:t>
            </a:r>
            <a:r>
              <a:rPr lang="pl-PL" sz="2000" b="1" dirty="0" smtClean="0">
                <a:solidFill>
                  <a:srgbClr val="3494BA"/>
                </a:solidFill>
              </a:rPr>
              <a:t>10.950.225 </a:t>
            </a:r>
            <a:r>
              <a:rPr lang="pl-PL" sz="2000" b="1" dirty="0">
                <a:solidFill>
                  <a:srgbClr val="3494BA"/>
                </a:solidFill>
              </a:rPr>
              <a:t>zł</a:t>
            </a:r>
          </a:p>
        </p:txBody>
      </p:sp>
      <p:graphicFrame>
        <p:nvGraphicFramePr>
          <p:cNvPr id="28" name="Wykres 27"/>
          <p:cNvGraphicFramePr/>
          <p:nvPr>
            <p:extLst>
              <p:ext uri="{D42A27DB-BD31-4B8C-83A1-F6EECF244321}">
                <p14:modId xmlns:p14="http://schemas.microsoft.com/office/powerpoint/2010/main" val="3672655747"/>
              </p:ext>
            </p:extLst>
          </p:nvPr>
        </p:nvGraphicFramePr>
        <p:xfrm>
          <a:off x="34042" y="2862654"/>
          <a:ext cx="4103007" cy="306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Wykres 28"/>
          <p:cNvGraphicFramePr/>
          <p:nvPr>
            <p:extLst>
              <p:ext uri="{D42A27DB-BD31-4B8C-83A1-F6EECF244321}">
                <p14:modId xmlns:p14="http://schemas.microsoft.com/office/powerpoint/2010/main" val="3291745925"/>
              </p:ext>
            </p:extLst>
          </p:nvPr>
        </p:nvGraphicFramePr>
        <p:xfrm>
          <a:off x="7353799" y="2814414"/>
          <a:ext cx="4103007" cy="3066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62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533" y="3368262"/>
            <a:ext cx="4484361" cy="2975660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FINANSE GMINY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0" y="1761557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Wieloletnia Prognoza Finansowa</a:t>
            </a:r>
            <a:r>
              <a:rPr lang="pl-PL" dirty="0"/>
              <a:t> Gminy Miejskiej Bolesławiec </a:t>
            </a:r>
            <a:r>
              <a:rPr lang="pl-PL" dirty="0" smtClean="0"/>
              <a:t>opracowana </a:t>
            </a:r>
            <a:r>
              <a:rPr lang="pl-PL" dirty="0" smtClean="0"/>
              <a:t>na lata </a:t>
            </a:r>
            <a:r>
              <a:rPr lang="pl-PL" b="1" dirty="0" smtClean="0"/>
              <a:t>2019 – 2029</a:t>
            </a:r>
          </a:p>
          <a:p>
            <a:pPr algn="ctr"/>
            <a:r>
              <a:rPr lang="pl-PL" dirty="0" smtClean="0"/>
              <a:t> </a:t>
            </a:r>
          </a:p>
          <a:p>
            <a:pPr algn="ctr"/>
            <a:r>
              <a:rPr lang="pl-PL" dirty="0" smtClean="0"/>
              <a:t> przyjęta </a:t>
            </a:r>
            <a:r>
              <a:rPr lang="pl-PL" dirty="0" smtClean="0"/>
              <a:t>uchwałą </a:t>
            </a:r>
            <a:r>
              <a:rPr lang="pl-PL" dirty="0"/>
              <a:t>Nr IV/34/2019  Rady Miasta Bolesławiec z dnia  9 stycznia 2019r</a:t>
            </a:r>
            <a:r>
              <a:rPr lang="pl-PL" dirty="0" smtClean="0"/>
              <a:t>.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W </a:t>
            </a:r>
            <a:r>
              <a:rPr lang="pl-PL" dirty="0"/>
              <a:t>roku </a:t>
            </a:r>
            <a:r>
              <a:rPr lang="pl-PL" dirty="0" smtClean="0"/>
              <a:t>2019 WPF zmieniana była </a:t>
            </a:r>
            <a:r>
              <a:rPr lang="pl-PL" b="1" dirty="0" smtClean="0"/>
              <a:t>7 uchwałami</a:t>
            </a:r>
            <a:r>
              <a:rPr lang="pl-PL" b="1" dirty="0" smtClean="0"/>
              <a:t>, </a:t>
            </a:r>
            <a:r>
              <a:rPr lang="pl-PL" dirty="0" smtClean="0"/>
              <a:t> </a:t>
            </a:r>
            <a:r>
              <a:rPr lang="pl-PL" dirty="0" smtClean="0"/>
              <a:t>realizowano </a:t>
            </a:r>
            <a:r>
              <a:rPr lang="pl-PL" b="1" dirty="0" smtClean="0"/>
              <a:t>25 </a:t>
            </a:r>
            <a:r>
              <a:rPr lang="pl-PL" b="1" dirty="0"/>
              <a:t>przedsięwzięć</a:t>
            </a:r>
            <a:r>
              <a:rPr lang="pl-PL" dirty="0"/>
              <a:t>. </a:t>
            </a:r>
            <a:endParaRPr lang="pl-PL" dirty="0" smtClean="0"/>
          </a:p>
          <a:p>
            <a:pPr algn="ctr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22" name="Prostokąt 21"/>
          <p:cNvSpPr/>
          <p:nvPr/>
        </p:nvSpPr>
        <p:spPr>
          <a:xfrm>
            <a:off x="0" y="561471"/>
            <a:ext cx="12192000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WIELOLETNIA PROGNOZA FINANSOWA</a:t>
            </a:r>
          </a:p>
        </p:txBody>
      </p:sp>
    </p:spTree>
    <p:extLst>
      <p:ext uri="{BB962C8B-B14F-4D97-AF65-F5344CB8AC3E}">
        <p14:creationId xmlns:p14="http://schemas.microsoft.com/office/powerpoint/2010/main" val="16234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UCHWAŁY POWIERZONE DO WYKONANIA PREZYDENTOWI MIASTA BOLESŁAWIEC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22543" y="935368"/>
            <a:ext cx="117878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W </a:t>
            </a:r>
            <a:r>
              <a:rPr lang="pl-PL" sz="2400" b="1" dirty="0" smtClean="0"/>
              <a:t>2019 </a:t>
            </a:r>
            <a:r>
              <a:rPr lang="pl-PL" sz="2400" b="1" dirty="0"/>
              <a:t>r. Rada Miasta Bolesławiec podjęła </a:t>
            </a:r>
            <a:r>
              <a:rPr lang="pl-PL" sz="2400" b="1" dirty="0" smtClean="0"/>
              <a:t>138 </a:t>
            </a:r>
            <a:r>
              <a:rPr lang="pl-PL" sz="2400" b="1" dirty="0"/>
              <a:t>uchwał. </a:t>
            </a:r>
            <a:endParaRPr lang="pl-PL" sz="2400" b="1" dirty="0" smtClean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ctr"/>
            <a:r>
              <a:rPr lang="pl-PL" dirty="0" smtClean="0"/>
              <a:t>Do publikacji </a:t>
            </a:r>
            <a:r>
              <a:rPr lang="pl-PL" dirty="0"/>
              <a:t>w Dzienniku Urzędowym Województwa Dolnośląskiego </a:t>
            </a:r>
            <a:r>
              <a:rPr lang="pl-PL" dirty="0" smtClean="0"/>
              <a:t>przekazano </a:t>
            </a:r>
            <a:r>
              <a:rPr lang="pl-PL" b="1" dirty="0" smtClean="0"/>
              <a:t>49 uchwał</a:t>
            </a:r>
          </a:p>
          <a:p>
            <a:pPr algn="ctr"/>
            <a:r>
              <a:rPr lang="pl-PL" b="1" dirty="0" smtClean="0"/>
              <a:t>98 uchwał </a:t>
            </a:r>
            <a:r>
              <a:rPr lang="pl-PL" dirty="0" smtClean="0"/>
              <a:t>Rada Miasta Bolesławiec powierzyła do wykonania organowi wykonawczemu gminy </a:t>
            </a:r>
          </a:p>
          <a:p>
            <a:pPr algn="ctr"/>
            <a:r>
              <a:rPr lang="pl-PL" dirty="0" smtClean="0"/>
              <a:t>– </a:t>
            </a:r>
            <a:r>
              <a:rPr lang="pl-PL" b="1" dirty="0"/>
              <a:t>Prezydentowi Miasta Bolesławiec</a:t>
            </a:r>
            <a:r>
              <a:rPr lang="pl-PL" dirty="0"/>
              <a:t>, </a:t>
            </a:r>
            <a:endParaRPr lang="pl-PL" dirty="0" smtClean="0"/>
          </a:p>
          <a:p>
            <a:pPr lvl="8" algn="just"/>
            <a:endParaRPr lang="pl-PL" dirty="0" smtClean="0"/>
          </a:p>
          <a:p>
            <a:pPr lvl="8" algn="just"/>
            <a:endParaRPr lang="pl-PL" dirty="0"/>
          </a:p>
          <a:p>
            <a:pPr lvl="8" algn="just"/>
            <a:r>
              <a:rPr lang="pl-PL" dirty="0" smtClean="0"/>
              <a:t>z tego: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9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/>
              <a:t>dotyczyło </a:t>
            </a:r>
            <a:r>
              <a:rPr lang="pl-PL" dirty="0" smtClean="0"/>
              <a:t>zmian </a:t>
            </a:r>
            <a:r>
              <a:rPr lang="pl-PL" b="1" dirty="0" smtClean="0"/>
              <a:t>budżetu</a:t>
            </a:r>
            <a:r>
              <a:rPr lang="pl-PL" dirty="0" smtClean="0"/>
              <a:t> </a:t>
            </a:r>
            <a:endParaRPr lang="pl-PL" dirty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8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 smtClean="0"/>
              <a:t>dotyczyło </a:t>
            </a:r>
            <a:r>
              <a:rPr lang="pl-PL" b="1" dirty="0" smtClean="0"/>
              <a:t>Wieloletniej </a:t>
            </a:r>
            <a:r>
              <a:rPr lang="pl-PL" b="1" dirty="0"/>
              <a:t>Prognozy </a:t>
            </a:r>
            <a:r>
              <a:rPr lang="pl-PL" b="1" dirty="0" smtClean="0"/>
              <a:t>Finansowej</a:t>
            </a:r>
            <a:endParaRPr lang="pl-PL" b="1" dirty="0" smtClean="0"/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14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/>
              <a:t>dotyczyło spraw </a:t>
            </a:r>
            <a:r>
              <a:rPr lang="pl-PL" b="1" dirty="0" smtClean="0"/>
              <a:t>finansowych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19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/>
              <a:t>dotyczyło spraw</a:t>
            </a:r>
            <a:r>
              <a:rPr lang="pl-PL" b="1" dirty="0" smtClean="0"/>
              <a:t> </a:t>
            </a:r>
            <a:r>
              <a:rPr lang="pl-PL" b="1" dirty="0" smtClean="0"/>
              <a:t>społecznych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24</a:t>
            </a:r>
            <a:r>
              <a:rPr lang="pl-PL" dirty="0" smtClean="0"/>
              <a:t>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/>
              <a:t>dotyczyło </a:t>
            </a:r>
            <a:r>
              <a:rPr lang="pl-PL" b="1" dirty="0"/>
              <a:t>mienia </a:t>
            </a:r>
            <a:r>
              <a:rPr lang="pl-PL" b="1" dirty="0"/>
              <a:t>i gospodarki </a:t>
            </a:r>
            <a:r>
              <a:rPr lang="pl-PL" b="1" dirty="0" smtClean="0"/>
              <a:t>przestrzennej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5</a:t>
            </a:r>
            <a:r>
              <a:rPr lang="pl-PL" dirty="0" smtClean="0"/>
              <a:t>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/>
              <a:t>dotyczyło </a:t>
            </a:r>
            <a:r>
              <a:rPr lang="pl-PL" b="1" dirty="0"/>
              <a:t>infrastruktury </a:t>
            </a:r>
            <a:r>
              <a:rPr lang="pl-PL" b="1" dirty="0" smtClean="0"/>
              <a:t>miejskiej</a:t>
            </a:r>
          </a:p>
          <a:p>
            <a:pPr marL="3943350" lvl="8" indent="-285750" algn="just">
              <a:buFont typeface="Arial" panose="020B0604020202020204" pitchFamily="34" charset="0"/>
              <a:buChar char="•"/>
            </a:pPr>
            <a:r>
              <a:rPr lang="pl-PL" b="1" dirty="0" smtClean="0"/>
              <a:t>19</a:t>
            </a:r>
            <a:r>
              <a:rPr lang="pl-PL" dirty="0" smtClean="0"/>
              <a:t> </a:t>
            </a:r>
            <a:r>
              <a:rPr lang="pl-PL" dirty="0"/>
              <a:t>uchwał</a:t>
            </a:r>
            <a:r>
              <a:rPr lang="pl-PL" b="1" dirty="0"/>
              <a:t> </a:t>
            </a:r>
            <a:r>
              <a:rPr lang="pl-PL" dirty="0"/>
              <a:t>dotyczyło </a:t>
            </a:r>
            <a:r>
              <a:rPr lang="pl-PL" b="1" dirty="0"/>
              <a:t>spraw </a:t>
            </a:r>
            <a:r>
              <a:rPr lang="pl-PL" b="1" dirty="0"/>
              <a:t>organizacyjnych.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313" y="4231256"/>
            <a:ext cx="28575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Rynek </a:t>
            </a:r>
            <a:r>
              <a:rPr lang="pl-PL" b="1" kern="0" cap="all" spc="75" dirty="0" smtClean="0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pracy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0" y="591064"/>
            <a:ext cx="6016447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BEZROBOCIE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143628" y="916178"/>
            <a:ext cx="5546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Liczba </a:t>
            </a:r>
            <a:r>
              <a:rPr lang="pl-PL" dirty="0"/>
              <a:t>bezrobotnych mieszkańców </a:t>
            </a:r>
            <a:r>
              <a:rPr lang="pl-PL" dirty="0" smtClean="0"/>
              <a:t>Bolesławca</a:t>
            </a:r>
          </a:p>
          <a:p>
            <a:pPr algn="ctr"/>
            <a:r>
              <a:rPr lang="pl-PL" b="1" dirty="0" smtClean="0"/>
              <a:t>w grudniu 2019r. wynosiła 516 osób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490969" y="4341366"/>
            <a:ext cx="5495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 </a:t>
            </a:r>
            <a:r>
              <a:rPr lang="pl-PL" dirty="0" smtClean="0"/>
              <a:t>2019r</a:t>
            </a:r>
            <a:r>
              <a:rPr lang="pl-PL" dirty="0"/>
              <a:t>.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zarejestrowano</a:t>
            </a:r>
            <a:r>
              <a:rPr lang="pl-PL" b="1" dirty="0" smtClean="0"/>
              <a:t> 390</a:t>
            </a:r>
            <a:r>
              <a:rPr lang="pl-PL" dirty="0" smtClean="0"/>
              <a:t> nowych przedsiębiorców</a:t>
            </a:r>
            <a:r>
              <a:rPr lang="pl-PL" dirty="0"/>
              <a:t>, w </a:t>
            </a:r>
            <a:r>
              <a:rPr lang="pl-PL" dirty="0" smtClean="0"/>
              <a:t>tym </a:t>
            </a:r>
            <a:r>
              <a:rPr lang="pl-PL" b="1" dirty="0" smtClean="0"/>
              <a:t>335 </a:t>
            </a:r>
            <a:r>
              <a:rPr lang="pl-PL" b="1" dirty="0"/>
              <a:t>osoby fizyczne</a:t>
            </a:r>
            <a:r>
              <a:rPr lang="pl-PL" dirty="0"/>
              <a:t> prowadzące działalność gospodarczą 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W 2019 roku </a:t>
            </a:r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</a:rPr>
              <a:t>wyrejestrowano</a:t>
            </a:r>
            <a:r>
              <a:rPr lang="pl-PL" dirty="0" smtClean="0"/>
              <a:t> </a:t>
            </a:r>
            <a:r>
              <a:rPr lang="pl-PL" b="1" dirty="0" smtClean="0"/>
              <a:t>219</a:t>
            </a:r>
            <a:r>
              <a:rPr lang="pl-PL" dirty="0" smtClean="0"/>
              <a:t> przedsiębiorców, w tym </a:t>
            </a:r>
            <a:r>
              <a:rPr lang="pl-PL" b="1" dirty="0" smtClean="0"/>
              <a:t>200 osób fizycznych </a:t>
            </a:r>
            <a:r>
              <a:rPr lang="pl-PL" dirty="0" smtClean="0"/>
              <a:t>prowadzących działalność gospodarczą.</a:t>
            </a:r>
          </a:p>
        </p:txBody>
      </p:sp>
      <p:graphicFrame>
        <p:nvGraphicFramePr>
          <p:cNvPr id="19" name="Wykres 18"/>
          <p:cNvGraphicFramePr/>
          <p:nvPr>
            <p:extLst>
              <p:ext uri="{D42A27DB-BD31-4B8C-83A1-F6EECF244321}">
                <p14:modId xmlns:p14="http://schemas.microsoft.com/office/powerpoint/2010/main" val="1812594480"/>
              </p:ext>
            </p:extLst>
          </p:nvPr>
        </p:nvGraphicFramePr>
        <p:xfrm>
          <a:off x="361975" y="1536512"/>
          <a:ext cx="5491480" cy="35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Wykres 20"/>
          <p:cNvGraphicFramePr/>
          <p:nvPr>
            <p:extLst>
              <p:ext uri="{D42A27DB-BD31-4B8C-83A1-F6EECF244321}">
                <p14:modId xmlns:p14="http://schemas.microsoft.com/office/powerpoint/2010/main" val="3346216270"/>
              </p:ext>
            </p:extLst>
          </p:nvPr>
        </p:nvGraphicFramePr>
        <p:xfrm>
          <a:off x="6490969" y="717377"/>
          <a:ext cx="5378971" cy="337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Prostokąt 19"/>
          <p:cNvSpPr/>
          <p:nvPr/>
        </p:nvSpPr>
        <p:spPr>
          <a:xfrm>
            <a:off x="6490969" y="3948746"/>
            <a:ext cx="5495925" cy="352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</a:rPr>
              <a:t>PRZEDSIĘBIORCZOŚĆ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Mieszkańcy gminy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20729" y="379779"/>
            <a:ext cx="10191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b="1" dirty="0"/>
          </a:p>
          <a:p>
            <a:pPr algn="just"/>
            <a:r>
              <a:rPr lang="pl-PL" b="1" dirty="0" smtClean="0"/>
              <a:t>Na </a:t>
            </a:r>
            <a:r>
              <a:rPr lang="pl-PL" b="1" dirty="0"/>
              <a:t>dzień 31 grudnia </a:t>
            </a:r>
            <a:r>
              <a:rPr lang="pl-PL" b="1" dirty="0" smtClean="0"/>
              <a:t>2019 </a:t>
            </a:r>
            <a:r>
              <a:rPr lang="pl-PL" b="1" dirty="0"/>
              <a:t>r. </a:t>
            </a:r>
            <a:r>
              <a:rPr lang="pl-PL" dirty="0"/>
              <a:t>wynosiła </a:t>
            </a:r>
            <a:r>
              <a:rPr lang="pl-PL" b="1" dirty="0" smtClean="0"/>
              <a:t>38.872 </a:t>
            </a:r>
            <a:r>
              <a:rPr lang="pl-PL" b="1" dirty="0"/>
              <a:t>osób</a:t>
            </a:r>
            <a:r>
              <a:rPr lang="pl-PL" dirty="0"/>
              <a:t>, w tym </a:t>
            </a:r>
            <a:r>
              <a:rPr lang="pl-PL" b="1" dirty="0" smtClean="0"/>
              <a:t>20.571</a:t>
            </a:r>
            <a:r>
              <a:rPr lang="pl-PL" dirty="0" smtClean="0"/>
              <a:t> </a:t>
            </a:r>
            <a:r>
              <a:rPr lang="pl-PL" dirty="0"/>
              <a:t>kobiet i </a:t>
            </a:r>
            <a:r>
              <a:rPr lang="pl-PL" b="1" dirty="0" smtClean="0"/>
              <a:t>18.301 mężczyzn</a:t>
            </a:r>
            <a:r>
              <a:rPr lang="pl-PL" dirty="0" smtClean="0"/>
              <a:t> w przedziałach: </a:t>
            </a:r>
          </a:p>
          <a:p>
            <a:pPr algn="just"/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/>
              <a:t>przedprodukcyjnym</a:t>
            </a:r>
            <a:r>
              <a:rPr lang="pl-PL" dirty="0"/>
              <a:t> (14 lat i mniej) wynosiła </a:t>
            </a:r>
            <a:r>
              <a:rPr lang="pl-PL" b="1" dirty="0"/>
              <a:t>6.182 osób</a:t>
            </a:r>
            <a:r>
              <a:rPr lang="pl-PL" dirty="0"/>
              <a:t>,  co stanowi 15,9 % ogółu mieszkańców </a:t>
            </a:r>
            <a:r>
              <a:rPr lang="pl-PL" dirty="0" smtClean="0"/>
              <a:t>(</a:t>
            </a:r>
            <a:r>
              <a:rPr lang="pl-PL" b="1" dirty="0" smtClean="0"/>
              <a:t>produkcyjnym</a:t>
            </a:r>
            <a:r>
              <a:rPr lang="pl-PL" dirty="0"/>
              <a:t>  wynosiła </a:t>
            </a:r>
            <a:r>
              <a:rPr lang="pl-PL" b="1" dirty="0"/>
              <a:t>22.215 </a:t>
            </a:r>
            <a:r>
              <a:rPr lang="pl-PL" b="1" dirty="0" smtClean="0"/>
              <a:t>osób, </a:t>
            </a:r>
            <a:r>
              <a:rPr lang="pl-PL" dirty="0" smtClean="0"/>
              <a:t>co </a:t>
            </a:r>
            <a:r>
              <a:rPr lang="pl-PL" dirty="0"/>
              <a:t>stanowi 57, 2 % ogółu mieszkańców </a:t>
            </a: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poprodukcyjnym</a:t>
            </a:r>
            <a:r>
              <a:rPr lang="pl-PL" dirty="0" smtClean="0"/>
              <a:t> </a:t>
            </a:r>
            <a:r>
              <a:rPr lang="pl-PL" dirty="0"/>
              <a:t>wynosiła </a:t>
            </a:r>
            <a:r>
              <a:rPr lang="pl-PL" b="1" dirty="0"/>
              <a:t>10.475 </a:t>
            </a:r>
            <a:r>
              <a:rPr lang="pl-PL" b="1" dirty="0" smtClean="0"/>
              <a:t>osób, </a:t>
            </a:r>
            <a:r>
              <a:rPr lang="pl-PL" dirty="0" smtClean="0"/>
              <a:t>co </a:t>
            </a:r>
            <a:r>
              <a:rPr lang="pl-PL" dirty="0"/>
              <a:t>stanowi 26,9 % ogółu </a:t>
            </a:r>
            <a:r>
              <a:rPr lang="pl-PL" dirty="0" smtClean="0"/>
              <a:t>mieszkańców</a:t>
            </a:r>
            <a:endParaRPr lang="pl-PL" dirty="0"/>
          </a:p>
          <a:p>
            <a:pPr lvl="0"/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2019 r. przyszło na świat </a:t>
            </a:r>
            <a:r>
              <a:rPr lang="pl-PL" b="1" dirty="0"/>
              <a:t>321 mieszkańców</a:t>
            </a:r>
            <a:r>
              <a:rPr lang="pl-PL" dirty="0"/>
              <a:t>,  a zmarło </a:t>
            </a:r>
            <a:r>
              <a:rPr lang="pl-PL" b="1" dirty="0"/>
              <a:t>491 mieszkańców.</a:t>
            </a:r>
          </a:p>
          <a:p>
            <a:r>
              <a:rPr lang="pl-PL" dirty="0"/>
              <a:t>W tym okresie przybyło  na stałe do miasta 569 </a:t>
            </a:r>
            <a:r>
              <a:rPr lang="pl-PL" dirty="0" smtClean="0"/>
              <a:t>osób, </a:t>
            </a:r>
            <a:r>
              <a:rPr lang="pl-PL" dirty="0"/>
              <a:t>a ubyło 536 osób.</a:t>
            </a: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endParaRPr lang="pl-PL" dirty="0"/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2721671437"/>
              </p:ext>
            </p:extLst>
          </p:nvPr>
        </p:nvGraphicFramePr>
        <p:xfrm>
          <a:off x="5735666" y="3136415"/>
          <a:ext cx="6273866" cy="319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2864642539"/>
              </p:ext>
            </p:extLst>
          </p:nvPr>
        </p:nvGraphicFramePr>
        <p:xfrm>
          <a:off x="287127" y="3069206"/>
          <a:ext cx="5545455" cy="317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91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513203"/>
            <a:ext cx="5486400" cy="4718303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0" y="115330"/>
            <a:ext cx="12192000" cy="6699356"/>
            <a:chOff x="0" y="115330"/>
            <a:chExt cx="12192000" cy="6699356"/>
          </a:xfrm>
        </p:grpSpPr>
        <p:sp>
          <p:nvSpPr>
            <p:cNvPr id="11" name="Prostokąt 10"/>
            <p:cNvSpPr/>
            <p:nvPr/>
          </p:nvSpPr>
          <p:spPr>
            <a:xfrm>
              <a:off x="0" y="115330"/>
              <a:ext cx="12192000" cy="3418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0" y="6192888"/>
              <a:ext cx="12192000" cy="621798"/>
              <a:chOff x="0" y="6144762"/>
              <a:chExt cx="12192000" cy="621798"/>
            </a:xfrm>
          </p:grpSpPr>
          <p:cxnSp>
            <p:nvCxnSpPr>
              <p:cNvPr id="14" name="Łącznik prosty 13"/>
              <p:cNvCxnSpPr/>
              <p:nvPr/>
            </p:nvCxnSpPr>
            <p:spPr>
              <a:xfrm>
                <a:off x="0" y="6491879"/>
                <a:ext cx="12192000" cy="9502"/>
              </a:xfrm>
              <a:prstGeom prst="line">
                <a:avLst/>
              </a:prstGeom>
              <a:ln w="38100"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/>
              <p:cNvCxnSpPr/>
              <p:nvPr/>
            </p:nvCxnSpPr>
            <p:spPr>
              <a:xfrm>
                <a:off x="0" y="6420459"/>
                <a:ext cx="12192000" cy="6"/>
              </a:xfrm>
              <a:prstGeom prst="lin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y 15"/>
              <p:cNvCxnSpPr/>
              <p:nvPr/>
            </p:nvCxnSpPr>
            <p:spPr>
              <a:xfrm>
                <a:off x="0" y="6572566"/>
                <a:ext cx="12192000" cy="229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Miasto Bolesławiec_bez tła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7030" y="6144762"/>
                <a:ext cx="538834" cy="6217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Prostokąt 17"/>
          <p:cNvSpPr/>
          <p:nvPr/>
        </p:nvSpPr>
        <p:spPr>
          <a:xfrm>
            <a:off x="0" y="85701"/>
            <a:ext cx="121920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</a:pPr>
            <a:r>
              <a:rPr lang="pl-PL" b="1" kern="0" cap="all" spc="75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Sprawy obywatelskie i administracyjne</a:t>
            </a:r>
            <a:endParaRPr lang="pl-PL" b="1" kern="0" cap="all" spc="75" dirty="0">
              <a:solidFill>
                <a:srgbClr val="FFFFFF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82451" y="1117044"/>
            <a:ext cx="81155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 roku 2019 </a:t>
            </a:r>
            <a:r>
              <a:rPr lang="pl-PL" sz="2000" dirty="0" smtClean="0"/>
              <a:t>sporządzono </a:t>
            </a:r>
            <a:r>
              <a:rPr lang="pl-PL" sz="2000" dirty="0" smtClean="0"/>
              <a:t>m.in.: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595 </a:t>
            </a:r>
            <a:r>
              <a:rPr lang="pl-PL" sz="2000" b="1" dirty="0" smtClean="0"/>
              <a:t>aktów </a:t>
            </a:r>
            <a:r>
              <a:rPr lang="pl-PL" sz="2000" b="1" dirty="0"/>
              <a:t>urodzeń</a:t>
            </a:r>
            <a:r>
              <a:rPr lang="pl-PL" sz="2000" dirty="0"/>
              <a:t>, 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307  </a:t>
            </a:r>
            <a:r>
              <a:rPr lang="pl-PL" sz="2000" b="1" dirty="0"/>
              <a:t>aktów małżeństwa</a:t>
            </a:r>
            <a:r>
              <a:rPr lang="pl-PL" sz="2000" dirty="0"/>
              <a:t>, 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 smtClean="0"/>
              <a:t>685 </a:t>
            </a:r>
            <a:r>
              <a:rPr lang="pl-PL" sz="2000" b="1" dirty="0" smtClean="0"/>
              <a:t>aktów </a:t>
            </a:r>
            <a:r>
              <a:rPr lang="pl-PL" sz="2000" b="1" dirty="0"/>
              <a:t>zgonów</a:t>
            </a:r>
            <a:r>
              <a:rPr lang="pl-PL" sz="2000" dirty="0"/>
              <a:t>, 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wydano </a:t>
            </a:r>
            <a:r>
              <a:rPr lang="pl-PL" sz="2000" b="1" dirty="0" smtClean="0"/>
              <a:t>51 </a:t>
            </a:r>
            <a:r>
              <a:rPr lang="pl-PL" sz="2000" b="1" dirty="0" smtClean="0"/>
              <a:t>decyzji </a:t>
            </a:r>
            <a:r>
              <a:rPr lang="pl-PL" sz="2000" dirty="0"/>
              <a:t>w sprawie zmian imion i nazwisk, 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uroczyście </a:t>
            </a:r>
            <a:r>
              <a:rPr lang="pl-PL" sz="2000" dirty="0"/>
              <a:t>wręczono </a:t>
            </a:r>
            <a:r>
              <a:rPr lang="pl-PL" sz="2000" dirty="0" smtClean="0"/>
              <a:t>12 </a:t>
            </a:r>
            <a:r>
              <a:rPr lang="pl-PL" sz="2000" dirty="0"/>
              <a:t>parom Medale za długoletnie pożycie.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r>
              <a:rPr lang="pl-PL" sz="2000" dirty="0" smtClean="0"/>
              <a:t>Ewidencja </a:t>
            </a:r>
            <a:r>
              <a:rPr lang="pl-PL" sz="2000" dirty="0"/>
              <a:t>Ludności i Dowody Osobiste: przyjęto 3602</a:t>
            </a:r>
            <a:r>
              <a:rPr lang="pl-PL" sz="2000" b="1" dirty="0" smtClean="0"/>
              <a:t> </a:t>
            </a:r>
            <a:r>
              <a:rPr lang="pl-PL" sz="2000" b="1" dirty="0"/>
              <a:t>zgłoszeń meldunkowych</a:t>
            </a:r>
            <a:r>
              <a:rPr lang="pl-PL" sz="2000" dirty="0"/>
              <a:t>, </a:t>
            </a:r>
            <a:r>
              <a:rPr lang="pl-PL" sz="2000" dirty="0" smtClean="0"/>
              <a:t>wydano </a:t>
            </a:r>
            <a:r>
              <a:rPr lang="pl-PL" sz="2000" dirty="0"/>
              <a:t>3610</a:t>
            </a:r>
            <a:r>
              <a:rPr lang="pl-PL" sz="2000" dirty="0" smtClean="0"/>
              <a:t> </a:t>
            </a:r>
            <a:r>
              <a:rPr lang="pl-PL" sz="2000" dirty="0"/>
              <a:t>dowodów osobistych.</a:t>
            </a:r>
          </a:p>
        </p:txBody>
      </p:sp>
    </p:spTree>
    <p:extLst>
      <p:ext uri="{BB962C8B-B14F-4D97-AF65-F5344CB8AC3E}">
        <p14:creationId xmlns:p14="http://schemas.microsoft.com/office/powerpoint/2010/main" val="7268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bieskozielony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11944</TotalTime>
  <Words>2321</Words>
  <Application>Microsoft Office PowerPoint</Application>
  <PresentationFormat>Panoramiczny</PresentationFormat>
  <Paragraphs>383</Paragraphs>
  <Slides>32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Motyw pakietu Office</vt:lpstr>
      <vt:lpstr>RAPORT O STANIE MIASTA BOLESŁAWIEC  W ROKU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O STANIE MIASTA BOLESŁAWIEC W ROKU 2018</dc:title>
  <dc:creator>MonikaR</dc:creator>
  <cp:lastModifiedBy>Monika Rutyna</cp:lastModifiedBy>
  <cp:revision>153</cp:revision>
  <cp:lastPrinted>2019-06-21T08:26:51Z</cp:lastPrinted>
  <dcterms:created xsi:type="dcterms:W3CDTF">2019-05-26T20:32:55Z</dcterms:created>
  <dcterms:modified xsi:type="dcterms:W3CDTF">2020-07-07T11:03:21Z</dcterms:modified>
</cp:coreProperties>
</file>